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72" r:id="rId2"/>
    <p:sldId id="273" r:id="rId3"/>
    <p:sldId id="275" r:id="rId4"/>
    <p:sldId id="274" r:id="rId5"/>
    <p:sldId id="256" r:id="rId6"/>
    <p:sldId id="257" r:id="rId7"/>
    <p:sldId id="259" r:id="rId8"/>
    <p:sldId id="276" r:id="rId9"/>
    <p:sldId id="339" r:id="rId10"/>
    <p:sldId id="340" r:id="rId11"/>
    <p:sldId id="261" r:id="rId12"/>
    <p:sldId id="320" r:id="rId13"/>
    <p:sldId id="285" r:id="rId14"/>
    <p:sldId id="286" r:id="rId15"/>
    <p:sldId id="287" r:id="rId16"/>
    <p:sldId id="288" r:id="rId17"/>
    <p:sldId id="321" r:id="rId18"/>
    <p:sldId id="322" r:id="rId19"/>
    <p:sldId id="266" r:id="rId20"/>
    <p:sldId id="268" r:id="rId21"/>
    <p:sldId id="269" r:id="rId22"/>
    <p:sldId id="309" r:id="rId23"/>
    <p:sldId id="296" r:id="rId24"/>
    <p:sldId id="318" r:id="rId25"/>
    <p:sldId id="298" r:id="rId26"/>
    <p:sldId id="327" r:id="rId27"/>
    <p:sldId id="316" r:id="rId28"/>
    <p:sldId id="301" r:id="rId29"/>
    <p:sldId id="317" r:id="rId30"/>
    <p:sldId id="335" r:id="rId31"/>
    <p:sldId id="334" r:id="rId32"/>
    <p:sldId id="336" r:id="rId33"/>
    <p:sldId id="337" r:id="rId34"/>
    <p:sldId id="330" r:id="rId35"/>
    <p:sldId id="331" r:id="rId36"/>
    <p:sldId id="328" r:id="rId37"/>
    <p:sldId id="329" r:id="rId38"/>
    <p:sldId id="305" r:id="rId39"/>
    <p:sldId id="338" r:id="rId40"/>
    <p:sldId id="295" r:id="rId41"/>
    <p:sldId id="30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43C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372" y="5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075163\Desktop\AQI%20of%20Dadri%20-%20Cop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939223315169287E-2"/>
          <c:y val="3.0304320169775988E-2"/>
          <c:w val="0.90251365656049165"/>
          <c:h val="0.86111975601113566"/>
        </c:manualLayout>
      </c:layout>
      <c:lineChart>
        <c:grouping val="standard"/>
        <c:varyColors val="0"/>
        <c:ser>
          <c:idx val="0"/>
          <c:order val="0"/>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Copy.xlsx]Sheet0'!$B$2:$B$37</c:f>
            </c:numRef>
          </c:val>
          <c:smooth val="0"/>
          <c:extLst>
            <c:ext xmlns:c16="http://schemas.microsoft.com/office/drawing/2014/chart" uri="{C3380CC4-5D6E-409C-BE32-E72D297353CC}">
              <c16:uniqueId val="{00000000-B960-4F5A-A40B-9D7415713C31}"/>
            </c:ext>
          </c:extLst>
        </c:ser>
        <c:ser>
          <c:idx val="1"/>
          <c:order val="1"/>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Copy.xlsx]Sheet0'!$C$2:$C$37</c:f>
            </c:numRef>
          </c:val>
          <c:smooth val="0"/>
          <c:extLst>
            <c:ext xmlns:c16="http://schemas.microsoft.com/office/drawing/2014/chart" uri="{C3380CC4-5D6E-409C-BE32-E72D297353CC}">
              <c16:uniqueId val="{00000001-B960-4F5A-A40B-9D7415713C31}"/>
            </c:ext>
          </c:extLst>
        </c:ser>
        <c:ser>
          <c:idx val="2"/>
          <c:order val="2"/>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Copy.xlsx]Sheet0'!$D$2:$D$37</c:f>
            </c:numRef>
          </c:val>
          <c:smooth val="0"/>
          <c:extLst>
            <c:ext xmlns:c16="http://schemas.microsoft.com/office/drawing/2014/chart" uri="{C3380CC4-5D6E-409C-BE32-E72D297353CC}">
              <c16:uniqueId val="{00000002-B960-4F5A-A40B-9D7415713C31}"/>
            </c:ext>
          </c:extLst>
        </c:ser>
        <c:ser>
          <c:idx val="3"/>
          <c:order val="3"/>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Copy.xlsx]Sheet0'!$E$2:$E$37</c:f>
            </c:numRef>
          </c:val>
          <c:smooth val="0"/>
          <c:extLst>
            <c:ext xmlns:c16="http://schemas.microsoft.com/office/drawing/2014/chart" uri="{C3380CC4-5D6E-409C-BE32-E72D297353CC}">
              <c16:uniqueId val="{00000003-B960-4F5A-A40B-9D7415713C31}"/>
            </c:ext>
          </c:extLst>
        </c:ser>
        <c:ser>
          <c:idx val="4"/>
          <c:order val="4"/>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Copy.xlsx]Sheet0'!$F$2:$F$37</c:f>
            </c:numRef>
          </c:val>
          <c:smooth val="0"/>
          <c:extLst>
            <c:ext xmlns:c16="http://schemas.microsoft.com/office/drawing/2014/chart" uri="{C3380CC4-5D6E-409C-BE32-E72D297353CC}">
              <c16:uniqueId val="{00000004-B960-4F5A-A40B-9D7415713C31}"/>
            </c:ext>
          </c:extLst>
        </c:ser>
        <c:ser>
          <c:idx val="5"/>
          <c:order val="5"/>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Copy.xlsx]Sheet0'!$G$2:$G$37</c:f>
            </c:numRef>
          </c:val>
          <c:smooth val="0"/>
          <c:extLst>
            <c:ext xmlns:c16="http://schemas.microsoft.com/office/drawing/2014/chart" uri="{C3380CC4-5D6E-409C-BE32-E72D297353CC}">
              <c16:uniqueId val="{00000005-B960-4F5A-A40B-9D7415713C31}"/>
            </c:ext>
          </c:extLst>
        </c:ser>
        <c:ser>
          <c:idx val="6"/>
          <c:order val="6"/>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Copy.xlsx]Sheet0'!$H$2:$H$37</c:f>
            </c:numRef>
          </c:val>
          <c:smooth val="0"/>
          <c:extLst>
            <c:ext xmlns:c16="http://schemas.microsoft.com/office/drawing/2014/chart" uri="{C3380CC4-5D6E-409C-BE32-E72D297353CC}">
              <c16:uniqueId val="{00000006-B960-4F5A-A40B-9D7415713C31}"/>
            </c:ext>
          </c:extLst>
        </c:ser>
        <c:ser>
          <c:idx val="7"/>
          <c:order val="7"/>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Copy.xlsx]Sheet0'!$I$2:$I$37</c:f>
            </c:numRef>
          </c:val>
          <c:smooth val="0"/>
          <c:extLst>
            <c:ext xmlns:c16="http://schemas.microsoft.com/office/drawing/2014/chart" uri="{C3380CC4-5D6E-409C-BE32-E72D297353CC}">
              <c16:uniqueId val="{00000007-B960-4F5A-A40B-9D7415713C31}"/>
            </c:ext>
          </c:extLst>
        </c:ser>
        <c:ser>
          <c:idx val="8"/>
          <c:order val="8"/>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Copy.xlsx]Sheet0'!$J$2:$J$37</c:f>
            </c:numRef>
          </c:val>
          <c:smooth val="0"/>
          <c:extLst>
            <c:ext xmlns:c16="http://schemas.microsoft.com/office/drawing/2014/chart" uri="{C3380CC4-5D6E-409C-BE32-E72D297353CC}">
              <c16:uniqueId val="{00000008-B960-4F5A-A40B-9D7415713C31}"/>
            </c:ext>
          </c:extLst>
        </c:ser>
        <c:ser>
          <c:idx val="9"/>
          <c:order val="9"/>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Copy.xlsx]Sheet0'!$K$2:$K$37</c:f>
            </c:numRef>
          </c:val>
          <c:smooth val="0"/>
          <c:extLst>
            <c:ext xmlns:c16="http://schemas.microsoft.com/office/drawing/2014/chart" uri="{C3380CC4-5D6E-409C-BE32-E72D297353CC}">
              <c16:uniqueId val="{00000009-B960-4F5A-A40B-9D7415713C31}"/>
            </c:ext>
          </c:extLst>
        </c:ser>
        <c:ser>
          <c:idx val="10"/>
          <c:order val="10"/>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Copy.xlsx]Sheet0'!$L$2:$L$37</c:f>
            </c:numRef>
          </c:val>
          <c:smooth val="0"/>
          <c:extLst>
            <c:ext xmlns:c16="http://schemas.microsoft.com/office/drawing/2014/chart" uri="{C3380CC4-5D6E-409C-BE32-E72D297353CC}">
              <c16:uniqueId val="{0000000A-B960-4F5A-A40B-9D7415713C31}"/>
            </c:ext>
          </c:extLst>
        </c:ser>
        <c:ser>
          <c:idx val="11"/>
          <c:order val="11"/>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Copy.xlsx]Sheet0'!$M$2:$M$37</c:f>
            </c:numRef>
          </c:val>
          <c:smooth val="0"/>
          <c:extLst>
            <c:ext xmlns:c16="http://schemas.microsoft.com/office/drawing/2014/chart" uri="{C3380CC4-5D6E-409C-BE32-E72D297353CC}">
              <c16:uniqueId val="{0000000B-B960-4F5A-A40B-9D7415713C31}"/>
            </c:ext>
          </c:extLst>
        </c:ser>
        <c:ser>
          <c:idx val="12"/>
          <c:order val="12"/>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Copy.xlsx]Sheet0'!$N$2:$N$37</c:f>
            </c:numRef>
          </c:val>
          <c:smooth val="0"/>
          <c:extLst>
            <c:ext xmlns:c16="http://schemas.microsoft.com/office/drawing/2014/chart" uri="{C3380CC4-5D6E-409C-BE32-E72D297353CC}">
              <c16:uniqueId val="{0000000C-B960-4F5A-A40B-9D7415713C31}"/>
            </c:ext>
          </c:extLst>
        </c:ser>
        <c:ser>
          <c:idx val="13"/>
          <c:order val="13"/>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Copy.xlsx]Sheet0'!$O$2:$O$37</c:f>
            </c:numRef>
          </c:val>
          <c:smooth val="0"/>
          <c:extLst>
            <c:ext xmlns:c16="http://schemas.microsoft.com/office/drawing/2014/chart" uri="{C3380CC4-5D6E-409C-BE32-E72D297353CC}">
              <c16:uniqueId val="{0000000D-B960-4F5A-A40B-9D7415713C31}"/>
            </c:ext>
          </c:extLst>
        </c:ser>
        <c:ser>
          <c:idx val="14"/>
          <c:order val="14"/>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Copy.xlsx]Sheet0'!$P$2:$P$37</c:f>
            </c:numRef>
          </c:val>
          <c:smooth val="0"/>
          <c:extLst>
            <c:ext xmlns:c16="http://schemas.microsoft.com/office/drawing/2014/chart" uri="{C3380CC4-5D6E-409C-BE32-E72D297353CC}">
              <c16:uniqueId val="{0000000E-B960-4F5A-A40B-9D7415713C31}"/>
            </c:ext>
          </c:extLst>
        </c:ser>
        <c:ser>
          <c:idx val="15"/>
          <c:order val="15"/>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Copy.xlsx]Sheet0'!$Q$2:$Q$37</c:f>
            </c:numRef>
          </c:val>
          <c:smooth val="0"/>
          <c:extLst>
            <c:ext xmlns:c16="http://schemas.microsoft.com/office/drawing/2014/chart" uri="{C3380CC4-5D6E-409C-BE32-E72D297353CC}">
              <c16:uniqueId val="{0000000F-B960-4F5A-A40B-9D7415713C31}"/>
            </c:ext>
          </c:extLst>
        </c:ser>
        <c:ser>
          <c:idx val="16"/>
          <c:order val="16"/>
          <c:spPr>
            <a:ln w="25400">
              <a:solidFill>
                <a:srgbClr val="EC7728"/>
              </a:solidFill>
            </a:ln>
          </c:spPr>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Copy.xlsx]Sheet0'!$R$2:$R$49</c:f>
              <c:numCache>
                <c:formatCode>General</c:formatCode>
                <c:ptCount val="48"/>
                <c:pt idx="0">
                  <c:v>131</c:v>
                </c:pt>
                <c:pt idx="1">
                  <c:v>145</c:v>
                </c:pt>
                <c:pt idx="2">
                  <c:v>143</c:v>
                </c:pt>
                <c:pt idx="3">
                  <c:v>160</c:v>
                </c:pt>
                <c:pt idx="4">
                  <c:v>123</c:v>
                </c:pt>
                <c:pt idx="5">
                  <c:v>133</c:v>
                </c:pt>
                <c:pt idx="6">
                  <c:v>216</c:v>
                </c:pt>
                <c:pt idx="7">
                  <c:v>217</c:v>
                </c:pt>
                <c:pt idx="8">
                  <c:v>155</c:v>
                </c:pt>
                <c:pt idx="9">
                  <c:v>203</c:v>
                </c:pt>
                <c:pt idx="10">
                  <c:v>174</c:v>
                </c:pt>
                <c:pt idx="11">
                  <c:v>290</c:v>
                </c:pt>
                <c:pt idx="12">
                  <c:v>163</c:v>
                </c:pt>
                <c:pt idx="13">
                  <c:v>141</c:v>
                </c:pt>
                <c:pt idx="14">
                  <c:v>308</c:v>
                </c:pt>
                <c:pt idx="15">
                  <c:v>237</c:v>
                </c:pt>
                <c:pt idx="16">
                  <c:v>287</c:v>
                </c:pt>
                <c:pt idx="17">
                  <c:v>163</c:v>
                </c:pt>
                <c:pt idx="18">
                  <c:v>147</c:v>
                </c:pt>
                <c:pt idx="19">
                  <c:v>153</c:v>
                </c:pt>
                <c:pt idx="20">
                  <c:v>249</c:v>
                </c:pt>
                <c:pt idx="21">
                  <c:v>309</c:v>
                </c:pt>
                <c:pt idx="22">
                  <c:v>312</c:v>
                </c:pt>
                <c:pt idx="23">
                  <c:v>316</c:v>
                </c:pt>
                <c:pt idx="24">
                  <c:v>322</c:v>
                </c:pt>
                <c:pt idx="25">
                  <c:v>315</c:v>
                </c:pt>
                <c:pt idx="26">
                  <c:v>273</c:v>
                </c:pt>
                <c:pt idx="27">
                  <c:v>313</c:v>
                </c:pt>
                <c:pt idx="28">
                  <c:v>332</c:v>
                </c:pt>
                <c:pt idx="29">
                  <c:v>233</c:v>
                </c:pt>
                <c:pt idx="30">
                  <c:v>230</c:v>
                </c:pt>
                <c:pt idx="31">
                  <c:v>334</c:v>
                </c:pt>
                <c:pt idx="32">
                  <c:v>314</c:v>
                </c:pt>
                <c:pt idx="33">
                  <c:v>213</c:v>
                </c:pt>
                <c:pt idx="34">
                  <c:v>375</c:v>
                </c:pt>
                <c:pt idx="35">
                  <c:v>446</c:v>
                </c:pt>
                <c:pt idx="36" formatCode="0.00">
                  <c:v>332</c:v>
                </c:pt>
                <c:pt idx="37" formatCode="0.00">
                  <c:v>344</c:v>
                </c:pt>
                <c:pt idx="38" formatCode="0.00">
                  <c:v>425</c:v>
                </c:pt>
                <c:pt idx="39" formatCode="0.00">
                  <c:v>368</c:v>
                </c:pt>
                <c:pt idx="40" formatCode="0.00">
                  <c:v>379</c:v>
                </c:pt>
                <c:pt idx="41" formatCode="0.00">
                  <c:v>154</c:v>
                </c:pt>
                <c:pt idx="42" formatCode="0.00">
                  <c:v>163</c:v>
                </c:pt>
                <c:pt idx="43" formatCode="0.00">
                  <c:v>308</c:v>
                </c:pt>
                <c:pt idx="44" formatCode="0.00">
                  <c:v>355</c:v>
                </c:pt>
                <c:pt idx="45" formatCode="0.00">
                  <c:v>312</c:v>
                </c:pt>
                <c:pt idx="46" formatCode="0.00">
                  <c:v>66</c:v>
                </c:pt>
                <c:pt idx="47" formatCode="0.00">
                  <c:v>85</c:v>
                </c:pt>
              </c:numCache>
            </c:numRef>
          </c:val>
          <c:smooth val="1"/>
          <c:extLst>
            <c:ext xmlns:c16="http://schemas.microsoft.com/office/drawing/2014/chart" uri="{C3380CC4-5D6E-409C-BE32-E72D297353CC}">
              <c16:uniqueId val="{00000010-B960-4F5A-A40B-9D7415713C31}"/>
            </c:ext>
          </c:extLst>
        </c:ser>
        <c:ser>
          <c:idx val="17"/>
          <c:order val="17"/>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Copy.xlsx]Sheet0'!$S$2:$S$37</c:f>
            </c:numRef>
          </c:val>
          <c:smooth val="0"/>
          <c:extLst>
            <c:ext xmlns:c16="http://schemas.microsoft.com/office/drawing/2014/chart" uri="{C3380CC4-5D6E-409C-BE32-E72D297353CC}">
              <c16:uniqueId val="{00000011-B960-4F5A-A40B-9D7415713C31}"/>
            </c:ext>
          </c:extLst>
        </c:ser>
        <c:ser>
          <c:idx val="18"/>
          <c:order val="18"/>
          <c:spPr>
            <a:ln w="53975">
              <a:solidFill>
                <a:srgbClr val="4F7B31"/>
              </a:solidFill>
            </a:ln>
          </c:spPr>
          <c:marker>
            <c:symbol val="none"/>
          </c:marker>
          <c:cat>
            <c:numRef>
              <c:f>'[AQI of Dadri - Copy.xlsx]Sheet0'!$A$2:$A$49</c:f>
              <c:numCache>
                <c:formatCode>m/d/yyyy</c:formatCode>
                <c:ptCount val="4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numCache>
            </c:numRef>
          </c:cat>
          <c:val>
            <c:numRef>
              <c:f>'[AQI of Dadri - Copy.xlsx]Sheet0'!$T$2:$T$49</c:f>
              <c:numCache>
                <c:formatCode>General</c:formatCode>
                <c:ptCount val="48"/>
                <c:pt idx="0">
                  <c:v>254.8</c:v>
                </c:pt>
                <c:pt idx="1">
                  <c:v>254.60000000000002</c:v>
                </c:pt>
                <c:pt idx="2">
                  <c:v>279.60000000000002</c:v>
                </c:pt>
                <c:pt idx="3">
                  <c:v>254.4</c:v>
                </c:pt>
                <c:pt idx="4">
                  <c:v>265.39999999999969</c:v>
                </c:pt>
                <c:pt idx="5">
                  <c:v>266</c:v>
                </c:pt>
                <c:pt idx="6">
                  <c:v>284.79999999999933</c:v>
                </c:pt>
                <c:pt idx="7">
                  <c:v>280</c:v>
                </c:pt>
                <c:pt idx="8">
                  <c:v>278.39999999999969</c:v>
                </c:pt>
                <c:pt idx="9">
                  <c:v>270</c:v>
                </c:pt>
                <c:pt idx="10">
                  <c:v>278.2</c:v>
                </c:pt>
                <c:pt idx="11">
                  <c:v>275.20000000000005</c:v>
                </c:pt>
                <c:pt idx="12">
                  <c:v>268</c:v>
                </c:pt>
                <c:pt idx="13">
                  <c:v>265.60000000000002</c:v>
                </c:pt>
                <c:pt idx="14">
                  <c:v>269.20000000000005</c:v>
                </c:pt>
                <c:pt idx="15">
                  <c:v>274.39999999999969</c:v>
                </c:pt>
                <c:pt idx="16">
                  <c:v>283.8</c:v>
                </c:pt>
                <c:pt idx="17">
                  <c:v>233</c:v>
                </c:pt>
                <c:pt idx="18">
                  <c:v>137</c:v>
                </c:pt>
                <c:pt idx="19">
                  <c:v>138.19999999999999</c:v>
                </c:pt>
                <c:pt idx="20">
                  <c:v>131.19999999999999</c:v>
                </c:pt>
                <c:pt idx="21">
                  <c:v>128.19999999999999</c:v>
                </c:pt>
                <c:pt idx="22">
                  <c:v>125.60000000000001</c:v>
                </c:pt>
                <c:pt idx="23">
                  <c:v>126.4</c:v>
                </c:pt>
                <c:pt idx="24">
                  <c:v>126</c:v>
                </c:pt>
                <c:pt idx="25">
                  <c:v>126.19999999999999</c:v>
                </c:pt>
                <c:pt idx="26">
                  <c:v>129</c:v>
                </c:pt>
                <c:pt idx="27">
                  <c:v>60.600000000000009</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1"/>
          <c:extLst>
            <c:ext xmlns:c16="http://schemas.microsoft.com/office/drawing/2014/chart" uri="{C3380CC4-5D6E-409C-BE32-E72D297353CC}">
              <c16:uniqueId val="{00000012-B960-4F5A-A40B-9D7415713C31}"/>
            </c:ext>
          </c:extLst>
        </c:ser>
        <c:dLbls>
          <c:showLegendKey val="0"/>
          <c:showVal val="0"/>
          <c:showCatName val="0"/>
          <c:showSerName val="0"/>
          <c:showPercent val="0"/>
          <c:showBubbleSize val="0"/>
        </c:dLbls>
        <c:smooth val="0"/>
        <c:axId val="103591936"/>
        <c:axId val="103593472"/>
      </c:lineChart>
      <c:dateAx>
        <c:axId val="103591936"/>
        <c:scaling>
          <c:orientation val="minMax"/>
        </c:scaling>
        <c:delete val="0"/>
        <c:axPos val="b"/>
        <c:numFmt formatCode="[$-409]d\-mmm\-yy;@" sourceLinked="0"/>
        <c:majorTickMark val="out"/>
        <c:minorTickMark val="none"/>
        <c:tickLblPos val="nextTo"/>
        <c:txPr>
          <a:bodyPr/>
          <a:lstStyle/>
          <a:p>
            <a:pPr>
              <a:defRPr sz="1800" b="1"/>
            </a:pPr>
            <a:endParaRPr lang="en-US"/>
          </a:p>
        </c:txPr>
        <c:crossAx val="103593472"/>
        <c:crosses val="autoZero"/>
        <c:auto val="1"/>
        <c:lblOffset val="100"/>
        <c:baseTimeUnit val="days"/>
        <c:majorUnit val="15"/>
        <c:majorTimeUnit val="days"/>
        <c:minorUnit val="7"/>
        <c:minorTimeUnit val="days"/>
      </c:dateAx>
      <c:valAx>
        <c:axId val="103593472"/>
        <c:scaling>
          <c:orientation val="minMax"/>
          <c:min val="0"/>
        </c:scaling>
        <c:delete val="0"/>
        <c:axPos val="l"/>
        <c:majorGridlines>
          <c:spPr>
            <a:ln>
              <a:solidFill>
                <a:schemeClr val="bg1">
                  <a:lumMod val="95000"/>
                </a:schemeClr>
              </a:solidFill>
            </a:ln>
          </c:spPr>
        </c:majorGridlines>
        <c:numFmt formatCode="General" sourceLinked="1"/>
        <c:majorTickMark val="out"/>
        <c:minorTickMark val="none"/>
        <c:tickLblPos val="nextTo"/>
        <c:txPr>
          <a:bodyPr/>
          <a:lstStyle/>
          <a:p>
            <a:pPr>
              <a:defRPr sz="1800"/>
            </a:pPr>
            <a:endParaRPr lang="en-US"/>
          </a:p>
        </c:txPr>
        <c:crossAx val="103591936"/>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9105A-01D1-4968-9B42-D5AAAA27A137}" type="datetimeFigureOut">
              <a:rPr lang="en-US" smtClean="0"/>
              <a:pPr/>
              <a:t>8/4/2021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77E165-8462-48EE-894F-1A39599415B7}" type="slidenum">
              <a:rPr lang="en-US" smtClean="0"/>
              <a:pPr/>
              <a:t>‹#›</a:t>
            </a:fld>
            <a:endParaRPr lang="en-US"/>
          </a:p>
        </p:txBody>
      </p:sp>
    </p:spTree>
    <p:extLst>
      <p:ext uri="{BB962C8B-B14F-4D97-AF65-F5344CB8AC3E}">
        <p14:creationId xmlns:p14="http://schemas.microsoft.com/office/powerpoint/2010/main" val="2714953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1C1C2-CBA0-4DC9-A0DF-2B40DAE2465D}" type="slidenum">
              <a:rPr lang="en-US" smtClean="0"/>
              <a:pPr/>
              <a:t>36</a:t>
            </a:fld>
            <a:endParaRPr lang="en-US"/>
          </a:p>
        </p:txBody>
      </p:sp>
    </p:spTree>
    <p:extLst>
      <p:ext uri="{BB962C8B-B14F-4D97-AF65-F5344CB8AC3E}">
        <p14:creationId xmlns:p14="http://schemas.microsoft.com/office/powerpoint/2010/main" val="431068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1C1C2-CBA0-4DC9-A0DF-2B40DAE2465D}" type="slidenum">
              <a:rPr lang="en-US" smtClean="0"/>
              <a:pPr/>
              <a:t>37</a:t>
            </a:fld>
            <a:endParaRPr lang="en-US"/>
          </a:p>
        </p:txBody>
      </p:sp>
    </p:spTree>
    <p:extLst>
      <p:ext uri="{BB962C8B-B14F-4D97-AF65-F5344CB8AC3E}">
        <p14:creationId xmlns:p14="http://schemas.microsoft.com/office/powerpoint/2010/main" val="33103865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7867D-29F3-4289-8BB5-B9D5805C4E9F}" type="datetimeFigureOut">
              <a:rPr lang="en-US" smtClean="0"/>
              <a:pPr/>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654C5E-406C-4EF2-8BC5-FC81F3029229}" type="slidenum">
              <a:rPr lang="en-US" smtClean="0"/>
              <a:pPr/>
              <a:t>‹#›</a:t>
            </a:fld>
            <a:endParaRPr lang="en-US"/>
          </a:p>
        </p:txBody>
      </p:sp>
      <p:pic>
        <p:nvPicPr>
          <p:cNvPr id="7" name="Picture 6"/>
          <p:cNvPicPr>
            <a:picLocks noChangeAspect="1"/>
          </p:cNvPicPr>
          <p:nvPr userDrawn="1"/>
        </p:nvPicPr>
        <p:blipFill>
          <a:blip r:embed="rId2"/>
          <a:stretch>
            <a:fillRect/>
          </a:stretch>
        </p:blipFill>
        <p:spPr>
          <a:xfrm>
            <a:off x="713162" y="158524"/>
            <a:ext cx="810838" cy="829128"/>
          </a:xfrm>
          <a:prstGeom prst="rect">
            <a:avLst/>
          </a:prstGeom>
        </p:spPr>
      </p:pic>
    </p:spTree>
    <p:extLst>
      <p:ext uri="{BB962C8B-B14F-4D97-AF65-F5344CB8AC3E}">
        <p14:creationId xmlns:p14="http://schemas.microsoft.com/office/powerpoint/2010/main" val="2900916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7867D-29F3-4289-8BB5-B9D5805C4E9F}" type="datetimeFigureOut">
              <a:rPr lang="en-US" smtClean="0"/>
              <a:pPr/>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406070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327867D-29F3-4289-8BB5-B9D5805C4E9F}" type="datetimeFigureOut">
              <a:rPr lang="en-US" smtClean="0"/>
              <a:pPr/>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105753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27867D-29F3-4289-8BB5-B9D5805C4E9F}" type="datetimeFigureOut">
              <a:rPr lang="en-US" smtClean="0"/>
              <a:pPr/>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4153296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27867D-29F3-4289-8BB5-B9D5805C4E9F}" type="datetimeFigureOut">
              <a:rPr lang="en-US" smtClean="0"/>
              <a:pPr/>
              <a:t>8/4/2021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348899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27867D-29F3-4289-8BB5-B9D5805C4E9F}" type="datetimeFigureOut">
              <a:rPr lang="en-US" smtClean="0"/>
              <a:pPr/>
              <a:t>8/4/2021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214451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27867D-29F3-4289-8BB5-B9D5805C4E9F}" type="datetimeFigureOut">
              <a:rPr lang="en-US" smtClean="0"/>
              <a:pPr/>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2684037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27867D-29F3-4289-8BB5-B9D5805C4E9F}" type="datetimeFigureOut">
              <a:rPr lang="en-US" smtClean="0"/>
              <a:pPr/>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268695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27867D-29F3-4289-8BB5-B9D5805C4E9F}" type="datetimeFigureOut">
              <a:rPr lang="en-US" smtClean="0"/>
              <a:pPr/>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3749187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7867D-29F3-4289-8BB5-B9D5805C4E9F}" type="datetimeFigureOut">
              <a:rPr lang="en-US" smtClean="0"/>
              <a:pPr/>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1040092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7867D-29F3-4289-8BB5-B9D5805C4E9F}" type="datetimeFigureOut">
              <a:rPr lang="en-US" smtClean="0"/>
              <a:pPr/>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654C5E-406C-4EF2-8BC5-FC81F3029229}" type="slidenum">
              <a:rPr lang="en-US" smtClean="0"/>
              <a:pPr/>
              <a:t>‹#›</a:t>
            </a:fld>
            <a:endParaRPr lang="en-US"/>
          </a:p>
        </p:txBody>
      </p:sp>
    </p:spTree>
    <p:extLst>
      <p:ext uri="{BB962C8B-B14F-4D97-AF65-F5344CB8AC3E}">
        <p14:creationId xmlns:p14="http://schemas.microsoft.com/office/powerpoint/2010/main" val="1739884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and content layout option 1">
    <p:spTree>
      <p:nvGrpSpPr>
        <p:cNvPr id="1" name=""/>
        <p:cNvGrpSpPr/>
        <p:nvPr/>
      </p:nvGrpSpPr>
      <p:grpSpPr>
        <a:xfrm>
          <a:off x="0" y="0"/>
          <a:ext cx="0" cy="0"/>
          <a:chOff x="0" y="0"/>
          <a:chExt cx="0" cy="0"/>
        </a:xfrm>
      </p:grpSpPr>
      <p:sp>
        <p:nvSpPr>
          <p:cNvPr id="30" name="Rectangle 143"/>
          <p:cNvSpPr/>
          <p:nvPr/>
        </p:nvSpPr>
        <p:spPr>
          <a:xfrm rot="16200000">
            <a:off x="-147636" y="625474"/>
            <a:ext cx="779463" cy="65088"/>
          </a:xfrm>
          <a:prstGeom prst="rect">
            <a:avLst/>
          </a:prstGeom>
          <a:solidFill>
            <a:srgbClr val="92D050"/>
          </a:solidFill>
          <a:ln w="12700" cap="flat" cmpd="sng" algn="ctr">
            <a:noFill/>
            <a:prstDash val="solid"/>
            <a:miter lim="800000"/>
          </a:ln>
          <a:effectLst/>
        </p:spPr>
        <p:txBody>
          <a:bodyPr lIns="79503" tIns="39750" rIns="79503" bIns="39750" anchor="ctr"/>
          <a:lstStyle/>
          <a:p>
            <a:pPr marL="0" marR="0" lvl="0" indent="0" algn="ctr" defTabSz="716421"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Calibri Light"/>
              <a:ea typeface="+mn-ea"/>
              <a:cs typeface="+mn-cs"/>
            </a:endParaRPr>
          </a:p>
        </p:txBody>
      </p:sp>
      <p:sp>
        <p:nvSpPr>
          <p:cNvPr id="31" name="Rectangle 144"/>
          <p:cNvSpPr/>
          <p:nvPr/>
        </p:nvSpPr>
        <p:spPr>
          <a:xfrm rot="16200000">
            <a:off x="-503238" y="612779"/>
            <a:ext cx="1189038" cy="90487"/>
          </a:xfrm>
          <a:prstGeom prst="rect">
            <a:avLst/>
          </a:prstGeom>
          <a:solidFill>
            <a:srgbClr val="0067AC"/>
          </a:solidFill>
          <a:ln w="6350" cap="flat" cmpd="sng" algn="ctr">
            <a:noFill/>
            <a:prstDash val="solid"/>
            <a:miter lim="800000"/>
          </a:ln>
          <a:effectLst/>
        </p:spPr>
        <p:txBody>
          <a:bodyPr anchor="ctr"/>
          <a:lstStyle/>
          <a:p>
            <a:pPr marL="0" marR="0" lvl="0" indent="0" algn="ctr" defTabSz="1644462" eaLnBrk="1" fontAlgn="base" latinLnBrk="0" hangingPunct="1">
              <a:lnSpc>
                <a:spcPct val="100000"/>
              </a:lnSpc>
              <a:spcBef>
                <a:spcPct val="0"/>
              </a:spcBef>
              <a:spcAft>
                <a:spcPct val="0"/>
              </a:spcAft>
              <a:buClrTx/>
              <a:buSzTx/>
              <a:buFontTx/>
              <a:buNone/>
              <a:tabLst/>
              <a:defRPr/>
            </a:pPr>
            <a:endParaRPr kumimoji="0" lang="en-US" sz="3200" b="0" i="0" u="none" strike="noStrike" kern="0" cap="none" spc="0" normalizeH="0" baseline="0" noProof="0" dirty="0">
              <a:ln>
                <a:noFill/>
              </a:ln>
              <a:solidFill>
                <a:sysClr val="window" lastClr="FFFFFF"/>
              </a:solidFill>
              <a:effectLst/>
              <a:uLnTx/>
              <a:uFillTx/>
              <a:latin typeface="Calibri"/>
              <a:ea typeface="+mn-ea"/>
              <a:cs typeface="+mn-cs"/>
            </a:endParaRPr>
          </a:p>
        </p:txBody>
      </p:sp>
      <p:cxnSp>
        <p:nvCxnSpPr>
          <p:cNvPr id="32" name="Straight Connector 31"/>
          <p:cNvCxnSpPr/>
          <p:nvPr/>
        </p:nvCxnSpPr>
        <p:spPr>
          <a:xfrm>
            <a:off x="457201" y="1028700"/>
            <a:ext cx="10332720" cy="0"/>
          </a:xfrm>
          <a:prstGeom prst="line">
            <a:avLst/>
          </a:prstGeom>
          <a:noFill/>
          <a:ln w="19050" cap="flat" cmpd="sng" algn="ctr">
            <a:solidFill>
              <a:srgbClr val="0067AC"/>
            </a:solidFill>
            <a:prstDash val="solid"/>
            <a:miter lim="800000"/>
          </a:ln>
          <a:effectLst/>
        </p:spPr>
      </p:cxnSp>
      <p:cxnSp>
        <p:nvCxnSpPr>
          <p:cNvPr id="41" name="Straight Connector 40"/>
          <p:cNvCxnSpPr/>
          <p:nvPr/>
        </p:nvCxnSpPr>
        <p:spPr>
          <a:xfrm>
            <a:off x="457201" y="212725"/>
            <a:ext cx="10332720" cy="0"/>
          </a:xfrm>
          <a:prstGeom prst="line">
            <a:avLst/>
          </a:prstGeom>
          <a:noFill/>
          <a:ln w="19050" cap="flat" cmpd="sng" algn="ctr">
            <a:solidFill>
              <a:srgbClr val="0067AC"/>
            </a:solidFill>
            <a:prstDash val="solid"/>
            <a:miter lim="800000"/>
          </a:ln>
          <a:effectLst/>
        </p:spPr>
      </p:cxnSp>
      <p:pic>
        <p:nvPicPr>
          <p:cNvPr id="42"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1" y="307976"/>
            <a:ext cx="1397001"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457203" y="277199"/>
            <a:ext cx="10325099" cy="700088"/>
          </a:xfrm>
        </p:spPr>
        <p:txBody>
          <a:bodyPr>
            <a:normAutofit/>
          </a:bodyPr>
          <a:lstStyle>
            <a:lvl1pPr>
              <a:defRPr sz="3200"/>
            </a:lvl1pPr>
          </a:lstStyle>
          <a:p>
            <a:r>
              <a:rPr lang="en-US" dirty="0"/>
              <a:t>Click to edit Master title style</a:t>
            </a:r>
          </a:p>
        </p:txBody>
      </p:sp>
      <p:sp>
        <p:nvSpPr>
          <p:cNvPr id="10" name="Text Placeholder 9"/>
          <p:cNvSpPr>
            <a:spLocks noGrp="1"/>
          </p:cNvSpPr>
          <p:nvPr>
            <p:ph type="body" sz="quarter" idx="10"/>
          </p:nvPr>
        </p:nvSpPr>
        <p:spPr>
          <a:xfrm>
            <a:off x="457201" y="1357313"/>
            <a:ext cx="11430000" cy="4840287"/>
          </a:xfrm>
          <a:prstGeom prst="rect">
            <a:avLst/>
          </a:prstGeom>
        </p:spPr>
        <p:txBody>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Rectangle 28"/>
          <p:cNvSpPr>
            <a:spLocks noChangeArrowheads="1"/>
          </p:cNvSpPr>
          <p:nvPr/>
        </p:nvSpPr>
        <p:spPr bwMode="gray">
          <a:xfrm>
            <a:off x="-4" y="6422740"/>
            <a:ext cx="12188825" cy="18288"/>
          </a:xfrm>
          <a:prstGeom prst="rect">
            <a:avLst/>
          </a:prstGeom>
          <a:solidFill>
            <a:schemeClr val="bg1">
              <a:lumMod val="50000"/>
            </a:schemeClr>
          </a:solidFill>
          <a:ln w="9525">
            <a:noFill/>
            <a:miter lim="800000"/>
            <a:headEnd/>
            <a:tailEnd/>
          </a:ln>
          <a:effectLst/>
        </p:spPr>
        <p:txBody>
          <a:bodyPr wrap="none" anchor="ctr"/>
          <a:lstStyle/>
          <a:p>
            <a:pPr lvl="0"/>
            <a:endParaRPr lang="zh-CN" altLang="en-US" sz="1800">
              <a:ea typeface="宋体" charset="-122"/>
            </a:endParaRPr>
          </a:p>
        </p:txBody>
      </p:sp>
      <p:sp>
        <p:nvSpPr>
          <p:cNvPr id="19" name="Rectangle 18"/>
          <p:cNvSpPr/>
          <p:nvPr/>
        </p:nvSpPr>
        <p:spPr bwMode="gray">
          <a:xfrm>
            <a:off x="11390503" y="6555105"/>
            <a:ext cx="503237" cy="228600"/>
          </a:xfrm>
          <a:prstGeom prst="rect">
            <a:avLst/>
          </a:prstGeom>
          <a:ln>
            <a:miter lim="800000"/>
            <a:headEnd/>
            <a:tailEnd/>
          </a:ln>
        </p:spPr>
        <p:txBody>
          <a:bodyPr lIns="72000" tIns="72000" rIns="0" bIns="0"/>
          <a:lstStyle/>
          <a:p>
            <a:pPr algn="r">
              <a:spcBef>
                <a:spcPct val="40000"/>
              </a:spcBef>
              <a:defRPr/>
            </a:pPr>
            <a:fld id="{6BA71C0A-9F0F-41ED-AE97-DBF05B351E59}" type="slidenum">
              <a:rPr lang="en-GB" sz="900">
                <a:solidFill>
                  <a:srgbClr val="595959"/>
                </a:solidFill>
                <a:latin typeface="Calibri" pitchFamily="34" charset="0"/>
              </a:rPr>
              <a:pPr algn="r">
                <a:spcBef>
                  <a:spcPct val="40000"/>
                </a:spcBef>
                <a:defRPr/>
              </a:pPr>
              <a:t>‹#›</a:t>
            </a:fld>
            <a:endParaRPr lang="en-GB" sz="900" dirty="0">
              <a:solidFill>
                <a:srgbClr val="595959"/>
              </a:solidFill>
              <a:latin typeface="Calibri" pitchFamily="34" charset="0"/>
            </a:endParaRPr>
          </a:p>
        </p:txBody>
      </p:sp>
    </p:spTree>
    <p:extLst>
      <p:ext uri="{BB962C8B-B14F-4D97-AF65-F5344CB8AC3E}">
        <p14:creationId xmlns:p14="http://schemas.microsoft.com/office/powerpoint/2010/main" val="3356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7867D-29F3-4289-8BB5-B9D5805C4E9F}" type="datetimeFigureOut">
              <a:rPr lang="en-US" smtClean="0"/>
              <a:pPr/>
              <a:t>8/4/2021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54C5E-406C-4EF2-8BC5-FC81F3029229}" type="slidenum">
              <a:rPr lang="en-US" smtClean="0"/>
              <a:pPr/>
              <a:t>‹#›</a:t>
            </a:fld>
            <a:endParaRPr lang="en-US"/>
          </a:p>
        </p:txBody>
      </p:sp>
    </p:spTree>
    <p:extLst>
      <p:ext uri="{BB962C8B-B14F-4D97-AF65-F5344CB8AC3E}">
        <p14:creationId xmlns:p14="http://schemas.microsoft.com/office/powerpoint/2010/main" val="956646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2015%20MOEF&amp;CC%20notification.docx"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2019%20CPCB%20report%20on%20NAAQS%20City%20wise.pdf" TargetMode="External"/><Relationship Id="rId2" Type="http://schemas.openxmlformats.org/officeDocument/2006/relationships/hyperlink" Target="Annex%20CPCB%202018%20report.pdf"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Bid%20awarded%202018.xls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hyperlink" Target="Approval%20of%20MoP.pdf"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844" y="4727145"/>
            <a:ext cx="1362874" cy="369332"/>
          </a:xfrm>
          <a:prstGeom prst="rect">
            <a:avLst/>
          </a:prstGeom>
        </p:spPr>
        <p:txBody>
          <a:bodyPr wrap="none">
            <a:spAutoFit/>
          </a:bodyPr>
          <a:lstStyle/>
          <a:p>
            <a:r>
              <a:rPr lang="en-IN" b="1" dirty="0" smtClean="0">
                <a:latin typeface="Garamond" panose="02020404030301010803" pitchFamily="18" charset="0"/>
              </a:rPr>
              <a:t>August 2021</a:t>
            </a:r>
            <a:endParaRPr lang="en-US" dirty="0"/>
          </a:p>
        </p:txBody>
      </p:sp>
      <p:sp>
        <p:nvSpPr>
          <p:cNvPr id="4" name="Rectangle 3"/>
          <p:cNvSpPr/>
          <p:nvPr/>
        </p:nvSpPr>
        <p:spPr>
          <a:xfrm>
            <a:off x="8157763" y="4727144"/>
            <a:ext cx="1830437" cy="369332"/>
          </a:xfrm>
          <a:prstGeom prst="rect">
            <a:avLst/>
          </a:prstGeom>
        </p:spPr>
        <p:txBody>
          <a:bodyPr wrap="none">
            <a:spAutoFit/>
          </a:bodyPr>
          <a:lstStyle/>
          <a:p>
            <a:r>
              <a:rPr lang="en-IN" b="1" dirty="0" smtClean="0">
                <a:latin typeface="Garamond" panose="02020404030301010803" pitchFamily="18" charset="0"/>
              </a:rPr>
              <a:t>TPRM Div. CEA</a:t>
            </a:r>
            <a:endParaRPr lang="en-US" dirty="0"/>
          </a:p>
        </p:txBody>
      </p:sp>
      <p:sp>
        <p:nvSpPr>
          <p:cNvPr id="10" name="Rectangle 9"/>
          <p:cNvSpPr/>
          <p:nvPr/>
        </p:nvSpPr>
        <p:spPr>
          <a:xfrm>
            <a:off x="1359243" y="1845446"/>
            <a:ext cx="7257535" cy="1323439"/>
          </a:xfrm>
          <a:prstGeom prst="rect">
            <a:avLst/>
          </a:prstGeom>
        </p:spPr>
        <p:txBody>
          <a:bodyPr wrap="square">
            <a:spAutoFit/>
          </a:bodyPr>
          <a:lstStyle/>
          <a:p>
            <a:r>
              <a:rPr lang="en-IN" sz="4000" b="1" dirty="0" smtClean="0">
                <a:solidFill>
                  <a:schemeClr val="accent2">
                    <a:lumMod val="50000"/>
                  </a:schemeClr>
                </a:solidFill>
                <a:latin typeface="Garamond" panose="02020404030301010803" pitchFamily="18" charset="0"/>
              </a:rPr>
              <a:t>A Review Repor</a:t>
            </a:r>
            <a:r>
              <a:rPr lang="en-IN" sz="4000" b="1" dirty="0" smtClean="0">
                <a:solidFill>
                  <a:srgbClr val="843C0C"/>
                </a:solidFill>
                <a:latin typeface="Garamond" panose="02020404030301010803" pitchFamily="18" charset="0"/>
              </a:rPr>
              <a:t>t</a:t>
            </a:r>
            <a:r>
              <a:rPr lang="en-IN" sz="4000" b="1" dirty="0" smtClean="0">
                <a:solidFill>
                  <a:schemeClr val="accent2">
                    <a:lumMod val="50000"/>
                  </a:schemeClr>
                </a:solidFill>
                <a:latin typeface="Garamond" panose="02020404030301010803" pitchFamily="18" charset="0"/>
              </a:rPr>
              <a:t> </a:t>
            </a:r>
            <a:br>
              <a:rPr lang="en-IN" sz="4000" b="1" dirty="0" smtClean="0">
                <a:solidFill>
                  <a:schemeClr val="accent2">
                    <a:lumMod val="50000"/>
                  </a:schemeClr>
                </a:solidFill>
                <a:latin typeface="Garamond" panose="02020404030301010803" pitchFamily="18" charset="0"/>
              </a:rPr>
            </a:br>
            <a:r>
              <a:rPr lang="en-IN" sz="4000" b="1" dirty="0" smtClean="0">
                <a:solidFill>
                  <a:schemeClr val="accent2">
                    <a:lumMod val="50000"/>
                  </a:schemeClr>
                </a:solidFill>
                <a:latin typeface="Garamond" panose="02020404030301010803" pitchFamily="18" charset="0"/>
              </a:rPr>
              <a:t>on  new SO</a:t>
            </a:r>
            <a:r>
              <a:rPr lang="en-IN" sz="4000" b="1" baseline="-25000" dirty="0" smtClean="0">
                <a:solidFill>
                  <a:schemeClr val="accent2">
                    <a:lumMod val="50000"/>
                  </a:schemeClr>
                </a:solidFill>
                <a:latin typeface="Garamond" panose="02020404030301010803" pitchFamily="18" charset="0"/>
              </a:rPr>
              <a:t>2</a:t>
            </a:r>
            <a:r>
              <a:rPr lang="en-IN" sz="4000" b="1" dirty="0" smtClean="0">
                <a:solidFill>
                  <a:schemeClr val="accent2">
                    <a:lumMod val="50000"/>
                  </a:schemeClr>
                </a:solidFill>
                <a:latin typeface="Garamond" panose="02020404030301010803" pitchFamily="18" charset="0"/>
              </a:rPr>
              <a:t> emission norms</a:t>
            </a:r>
            <a:endParaRPr lang="en-US" sz="4000" dirty="0"/>
          </a:p>
        </p:txBody>
      </p:sp>
    </p:spTree>
    <p:extLst>
      <p:ext uri="{BB962C8B-B14F-4D97-AF65-F5344CB8AC3E}">
        <p14:creationId xmlns:p14="http://schemas.microsoft.com/office/powerpoint/2010/main" val="1840236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848" y="385421"/>
            <a:ext cx="9152238" cy="751401"/>
          </a:xfrm>
        </p:spPr>
        <p:txBody>
          <a:bodyPr>
            <a:noAutofit/>
          </a:bodyPr>
          <a:lstStyle/>
          <a:p>
            <a:r>
              <a:rPr lang="en-US" sz="3200" b="1" dirty="0" smtClean="0">
                <a:solidFill>
                  <a:srgbClr val="843C0C"/>
                </a:solidFill>
                <a:latin typeface="Garamond" panose="02020404030301010803" pitchFamily="18" charset="0"/>
              </a:rPr>
              <a:t>Background</a:t>
            </a:r>
            <a:r>
              <a:rPr lang="en-US" sz="3200" dirty="0" smtClean="0">
                <a:latin typeface="Garamond" panose="02020404030301010803" pitchFamily="18" charset="0"/>
              </a:rPr>
              <a:t/>
            </a:r>
            <a:br>
              <a:rPr lang="en-US" sz="3200" dirty="0" smtClean="0">
                <a:latin typeface="Garamond" panose="02020404030301010803" pitchFamily="18" charset="0"/>
              </a:rPr>
            </a:br>
            <a:endParaRPr lang="en-US" sz="3200" dirty="0">
              <a:solidFill>
                <a:schemeClr val="accent2">
                  <a:lumMod val="50000"/>
                </a:schemeClr>
              </a:solidFill>
              <a:latin typeface="Garamond" panose="02020404030301010803" pitchFamily="18" charset="0"/>
            </a:endParaRPr>
          </a:p>
        </p:txBody>
      </p:sp>
      <p:sp>
        <p:nvSpPr>
          <p:cNvPr id="3" name="Subtitle 2"/>
          <p:cNvSpPr>
            <a:spLocks noGrp="1"/>
          </p:cNvSpPr>
          <p:nvPr>
            <p:ph type="subTitle" idx="1"/>
          </p:nvPr>
        </p:nvSpPr>
        <p:spPr>
          <a:xfrm>
            <a:off x="1499287" y="757882"/>
            <a:ext cx="9359900" cy="5320946"/>
          </a:xfrm>
        </p:spPr>
        <p:txBody>
          <a:bodyPr>
            <a:noAutofit/>
          </a:bodyPr>
          <a:lstStyle/>
          <a:p>
            <a:pPr marL="342900" lvl="0" indent="-342900" algn="just">
              <a:buFont typeface="Wingdings" panose="05000000000000000000" pitchFamily="2" charset="2"/>
              <a:buChar char="Ø"/>
            </a:pPr>
            <a:r>
              <a:rPr lang="en-US" sz="2000" dirty="0" smtClean="0">
                <a:latin typeface="Garamond" panose="02020404030301010803" pitchFamily="18" charset="0"/>
              </a:rPr>
              <a:t>In </a:t>
            </a:r>
            <a:r>
              <a:rPr lang="en-US" sz="2000" dirty="0">
                <a:latin typeface="Garamond" panose="02020404030301010803" pitchFamily="18" charset="0"/>
                <a:hlinkClick r:id="rId2" action="ppaction://hlinkfile"/>
              </a:rPr>
              <a:t>December 2015, MOEF&amp;CC </a:t>
            </a:r>
            <a:r>
              <a:rPr lang="en-US" sz="2000" dirty="0">
                <a:latin typeface="Garamond" panose="02020404030301010803" pitchFamily="18" charset="0"/>
              </a:rPr>
              <a:t>first time introduced environmental emission standards for controlling </a:t>
            </a:r>
            <a:r>
              <a:rPr lang="en-US" sz="2000" dirty="0" smtClean="0">
                <a:latin typeface="Garamond" panose="02020404030301010803" pitchFamily="18" charset="0"/>
              </a:rPr>
              <a:t>SO2, NOx &amp; Mercury </a:t>
            </a:r>
            <a:r>
              <a:rPr lang="en-US" sz="2000" dirty="0">
                <a:latin typeface="Garamond" panose="02020404030301010803" pitchFamily="18" charset="0"/>
              </a:rPr>
              <a:t>emissions from coal-based TPPs under the Environment (Protection) Act, 1986. </a:t>
            </a:r>
            <a:endParaRPr lang="en-US" sz="2000" dirty="0" smtClean="0">
              <a:latin typeface="Garamond" panose="02020404030301010803" pitchFamily="18" charset="0"/>
            </a:endParaRPr>
          </a:p>
          <a:p>
            <a:pPr marL="342900" lvl="0" indent="-342900" algn="just">
              <a:buFont typeface="Wingdings" panose="05000000000000000000" pitchFamily="2" charset="2"/>
              <a:buChar char="Ø"/>
            </a:pPr>
            <a:r>
              <a:rPr lang="en-US" sz="2000" dirty="0" smtClean="0">
                <a:latin typeface="Garamond" panose="02020404030301010803" pitchFamily="18" charset="0"/>
              </a:rPr>
              <a:t>SCR technology is not proven in Indian coal and 300 mg/ NM3 can not be achieved by combustion modification, CEA took up the matter with MOP &amp; MOEF&amp;CC and finally the NOx norms was </a:t>
            </a:r>
            <a:r>
              <a:rPr lang="en-US" sz="2000" dirty="0" err="1" smtClean="0">
                <a:latin typeface="Garamond" panose="02020404030301010803" pitchFamily="18" charset="0"/>
              </a:rPr>
              <a:t>revsied</a:t>
            </a:r>
            <a:r>
              <a:rPr lang="en-US" sz="2000" dirty="0" smtClean="0">
                <a:latin typeface="Garamond" panose="02020404030301010803" pitchFamily="18" charset="0"/>
              </a:rPr>
              <a:t> from 300 mg/Nm3 to 450 mg/NM3.</a:t>
            </a:r>
          </a:p>
          <a:p>
            <a:pPr marL="342900" indent="-342900" algn="just">
              <a:buFont typeface="Wingdings" panose="05000000000000000000" pitchFamily="2" charset="2"/>
              <a:buChar char="Ø"/>
            </a:pPr>
            <a:r>
              <a:rPr lang="en-US" sz="2000" dirty="0" smtClean="0">
                <a:latin typeface="Garamond" panose="02020404030301010803" pitchFamily="18" charset="0"/>
              </a:rPr>
              <a:t>Post </a:t>
            </a:r>
            <a:r>
              <a:rPr lang="en-US" sz="2000" dirty="0">
                <a:latin typeface="Garamond" panose="02020404030301010803" pitchFamily="18" charset="0"/>
              </a:rPr>
              <a:t>2015, Thermal power stations had </a:t>
            </a:r>
            <a:r>
              <a:rPr lang="en-US" sz="2000" dirty="0" smtClean="0">
                <a:latin typeface="Garamond" panose="02020404030301010803" pitchFamily="18" charset="0"/>
              </a:rPr>
              <a:t>to upgrade ESP, </a:t>
            </a:r>
            <a:r>
              <a:rPr lang="en-US" sz="2000" dirty="0">
                <a:latin typeface="Garamond" panose="02020404030301010803" pitchFamily="18" charset="0"/>
              </a:rPr>
              <a:t>implement the SO2 control </a:t>
            </a:r>
            <a:r>
              <a:rPr lang="en-US" sz="2000" dirty="0" smtClean="0">
                <a:latin typeface="Garamond" panose="02020404030301010803" pitchFamily="18" charset="0"/>
              </a:rPr>
              <a:t>technology &amp; combustion modification </a:t>
            </a:r>
            <a:r>
              <a:rPr lang="en-US" sz="2000" dirty="0">
                <a:latin typeface="Garamond" panose="02020404030301010803" pitchFamily="18" charset="0"/>
              </a:rPr>
              <a:t>and a detailed phasing plan was prepared to implement </a:t>
            </a:r>
            <a:r>
              <a:rPr lang="en-US" sz="2000" dirty="0" smtClean="0">
                <a:latin typeface="Garamond" panose="02020404030301010803" pitchFamily="18" charset="0"/>
              </a:rPr>
              <a:t>FGD </a:t>
            </a:r>
            <a:r>
              <a:rPr lang="en-US" sz="2000" dirty="0">
                <a:latin typeface="Garamond" panose="02020404030301010803" pitchFamily="18" charset="0"/>
              </a:rPr>
              <a:t>by 2024</a:t>
            </a:r>
            <a:r>
              <a:rPr lang="en-US" sz="2000" dirty="0" smtClean="0">
                <a:latin typeface="Garamond" panose="02020404030301010803" pitchFamily="18" charset="0"/>
              </a:rPr>
              <a:t>.</a:t>
            </a: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detailed phasing plan prepared by CEA in consultation with all stake-holders and was sent to </a:t>
            </a:r>
            <a:r>
              <a:rPr lang="en-US" sz="2000" dirty="0" err="1">
                <a:latin typeface="Garamond" panose="02020404030301010803" pitchFamily="18" charset="0"/>
              </a:rPr>
              <a:t>MoEF&amp;CC</a:t>
            </a:r>
            <a:r>
              <a:rPr lang="en-US" sz="2000" dirty="0">
                <a:latin typeface="Garamond" panose="02020404030301010803" pitchFamily="18" charset="0"/>
              </a:rPr>
              <a:t> in June,2017. </a:t>
            </a:r>
          </a:p>
          <a:p>
            <a:pPr marL="342900" indent="-342900" algn="just">
              <a:buFont typeface="Wingdings" panose="05000000000000000000" pitchFamily="2" charset="2"/>
              <a:buChar char="Ø"/>
            </a:pPr>
            <a:r>
              <a:rPr lang="en-US" sz="2000" dirty="0">
                <a:latin typeface="Garamond" panose="02020404030301010803" pitchFamily="18" charset="0"/>
              </a:rPr>
              <a:t> </a:t>
            </a:r>
            <a:r>
              <a:rPr lang="en-US" sz="2000" dirty="0" smtClean="0">
                <a:latin typeface="Garamond" panose="02020404030301010803" pitchFamily="18" charset="0"/>
              </a:rPr>
              <a:t>However</a:t>
            </a:r>
            <a:r>
              <a:rPr lang="en-US" sz="2000" dirty="0">
                <a:latin typeface="Garamond" panose="02020404030301010803" pitchFamily="18" charset="0"/>
              </a:rPr>
              <a:t>, the time line was squeezed by </a:t>
            </a:r>
            <a:r>
              <a:rPr lang="en-US" sz="2000" dirty="0" err="1">
                <a:latin typeface="Garamond" panose="02020404030301010803" pitchFamily="18" charset="0"/>
              </a:rPr>
              <a:t>MoEF&amp;CC</a:t>
            </a:r>
            <a:r>
              <a:rPr lang="en-US" sz="2000" dirty="0">
                <a:latin typeface="Garamond" panose="02020404030301010803" pitchFamily="18" charset="0"/>
              </a:rPr>
              <a:t> to December, 2022. </a:t>
            </a:r>
          </a:p>
          <a:p>
            <a:pPr marL="342900" indent="-342900" algn="just">
              <a:buFont typeface="Wingdings" panose="05000000000000000000" pitchFamily="2" charset="2"/>
              <a:buChar char="Ø"/>
            </a:pPr>
            <a:r>
              <a:rPr lang="en-US" sz="2000" dirty="0" smtClean="0">
                <a:latin typeface="Garamond" panose="02020404030301010803" pitchFamily="18" charset="0"/>
              </a:rPr>
              <a:t>CEA </a:t>
            </a:r>
            <a:r>
              <a:rPr lang="en-US" sz="2000" dirty="0">
                <a:latin typeface="Garamond" panose="02020404030301010803" pitchFamily="18" charset="0"/>
              </a:rPr>
              <a:t>started monitoring the implementation of measures to comply with new norms. More than 90% TPPs are installing wet lime stone based FGD system as it is economical. </a:t>
            </a:r>
            <a:endParaRPr lang="en-US" sz="2000" dirty="0" smtClean="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It was found that thermal power plants are facing  many issues/challenges during the implementation of FGD system. </a:t>
            </a:r>
            <a:endParaRPr lang="en-US" sz="2200" dirty="0">
              <a:latin typeface="Garamond" pitchFamily="18" charset="0"/>
            </a:endParaRPr>
          </a:p>
          <a:p>
            <a:pPr marL="342900" indent="-342900" algn="just">
              <a:buFont typeface="Wingdings" panose="05000000000000000000" pitchFamily="2" charset="2"/>
              <a:buChar char="Ø"/>
            </a:pPr>
            <a:endParaRPr lang="en-IN" sz="2200" b="1"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p:txBody>
      </p:sp>
    </p:spTree>
    <p:extLst>
      <p:ext uri="{BB962C8B-B14F-4D97-AF65-F5344CB8AC3E}">
        <p14:creationId xmlns:p14="http://schemas.microsoft.com/office/powerpoint/2010/main" val="3881745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0663"/>
            <a:ext cx="9144000" cy="922337"/>
          </a:xfrm>
        </p:spPr>
        <p:txBody>
          <a:bodyPr>
            <a:noAutofit/>
          </a:bodyPr>
          <a:lstStyle/>
          <a:p>
            <a:r>
              <a:rPr lang="en-US" sz="3200" b="1" dirty="0">
                <a:solidFill>
                  <a:srgbClr val="843C0C"/>
                </a:solidFill>
                <a:latin typeface="Garamond" panose="02020404030301010803" pitchFamily="18" charset="0"/>
              </a:rPr>
              <a:t>Challenges </a:t>
            </a:r>
            <a:r>
              <a:rPr lang="en-US" sz="3200" b="1" dirty="0" smtClean="0">
                <a:solidFill>
                  <a:srgbClr val="843C0C"/>
                </a:solidFill>
                <a:latin typeface="Garamond" panose="02020404030301010803" pitchFamily="18" charset="0"/>
              </a:rPr>
              <a:t>in Implementation </a:t>
            </a:r>
            <a:r>
              <a:rPr lang="en-US" sz="3200" b="1" dirty="0">
                <a:solidFill>
                  <a:srgbClr val="843C0C"/>
                </a:solidFill>
                <a:latin typeface="Garamond" panose="02020404030301010803" pitchFamily="18" charset="0"/>
              </a:rPr>
              <a:t>of FGD</a:t>
            </a:r>
            <a:r>
              <a:rPr lang="en-US" sz="3200" dirty="0">
                <a:latin typeface="Garamond" panose="02020404030301010803" pitchFamily="18" charset="0"/>
              </a:rPr>
              <a:t/>
            </a:r>
            <a:br>
              <a:rPr lang="en-US" sz="3200" dirty="0">
                <a:latin typeface="Garamond" panose="02020404030301010803" pitchFamily="18" charset="0"/>
              </a:rPr>
            </a:br>
            <a:endParaRPr lang="en-US" sz="3200" dirty="0">
              <a:solidFill>
                <a:schemeClr val="accent2">
                  <a:lumMod val="50000"/>
                </a:schemeClr>
              </a:solidFill>
              <a:latin typeface="Garamond" panose="02020404030301010803" pitchFamily="18" charset="0"/>
            </a:endParaRPr>
          </a:p>
        </p:txBody>
      </p:sp>
      <p:sp>
        <p:nvSpPr>
          <p:cNvPr id="3" name="Subtitle 2"/>
          <p:cNvSpPr>
            <a:spLocks noGrp="1"/>
          </p:cNvSpPr>
          <p:nvPr>
            <p:ph type="subTitle" idx="1"/>
          </p:nvPr>
        </p:nvSpPr>
        <p:spPr>
          <a:xfrm>
            <a:off x="1282700" y="914400"/>
            <a:ext cx="10236200" cy="5664200"/>
          </a:xfrm>
        </p:spPr>
        <p:txBody>
          <a:bodyPr>
            <a:noAutofit/>
          </a:bodyPr>
          <a:lstStyle/>
          <a:p>
            <a:pPr marL="342900" lvl="0" indent="-342900" algn="just">
              <a:buFont typeface="Wingdings" panose="05000000000000000000" pitchFamily="2" charset="2"/>
              <a:buChar char="Ø"/>
            </a:pPr>
            <a:r>
              <a:rPr lang="en-US" sz="2000" dirty="0">
                <a:latin typeface="Garamond" panose="02020404030301010803" pitchFamily="18" charset="0"/>
              </a:rPr>
              <a:t>Till the end of 2015 no SO</a:t>
            </a:r>
            <a:r>
              <a:rPr lang="en-US" sz="2000" baseline="-25000" dirty="0">
                <a:latin typeface="Garamond" panose="02020404030301010803" pitchFamily="18" charset="0"/>
              </a:rPr>
              <a:t>2</a:t>
            </a:r>
            <a:r>
              <a:rPr lang="en-US" sz="2000" dirty="0">
                <a:latin typeface="Garamond" panose="02020404030301010803" pitchFamily="18" charset="0"/>
              </a:rPr>
              <a:t> norms were applicable, thus FGD manufacturing capacity was almost nonexistent in the country. </a:t>
            </a:r>
          </a:p>
          <a:p>
            <a:pPr marL="342900" indent="-342900" algn="just">
              <a:buFont typeface="Wingdings" panose="05000000000000000000" pitchFamily="2" charset="2"/>
              <a:buChar char="Ø"/>
            </a:pPr>
            <a:endParaRPr lang="en-US" sz="700" dirty="0">
              <a:latin typeface="Garamond" panose="02020404030301010803" pitchFamily="18" charset="0"/>
            </a:endParaRPr>
          </a:p>
          <a:p>
            <a:pPr marL="342900" lvl="0" indent="-342900" algn="just">
              <a:buFont typeface="Wingdings" panose="05000000000000000000" pitchFamily="2" charset="2"/>
              <a:buChar char="Ø"/>
            </a:pPr>
            <a:r>
              <a:rPr lang="en-US" sz="2000" dirty="0">
                <a:latin typeface="Garamond" panose="02020404030301010803" pitchFamily="18" charset="0"/>
              </a:rPr>
              <a:t>FGD technology being new to our country, there are at present limited vendors with limited capacity to supply FGD components. Therefore, there is an availability constraint. </a:t>
            </a:r>
          </a:p>
          <a:p>
            <a:pPr marL="342900" indent="-342900" algn="just">
              <a:buFont typeface="Wingdings" panose="05000000000000000000" pitchFamily="2" charset="2"/>
              <a:buChar char="Ø"/>
            </a:pPr>
            <a:endParaRPr lang="en-US" sz="700" dirty="0">
              <a:latin typeface="Garamond" panose="02020404030301010803" pitchFamily="18" charset="0"/>
            </a:endParaRPr>
          </a:p>
          <a:p>
            <a:pPr marL="342900" lvl="0" indent="-342900" algn="just">
              <a:buFont typeface="Wingdings" panose="05000000000000000000" pitchFamily="2" charset="2"/>
              <a:buChar char="Ø"/>
            </a:pPr>
            <a:r>
              <a:rPr lang="en-US" sz="2000" dirty="0">
                <a:latin typeface="Garamond" panose="02020404030301010803" pitchFamily="18" charset="0"/>
              </a:rPr>
              <a:t>A sudden surge of demand has arisen as all thermal generating units, about 470 running units of 180 GW capacity, have to implement FGD system in one go. Proper planning was not there for development of infrastructure to meet the demand surge. </a:t>
            </a:r>
          </a:p>
          <a:p>
            <a:pPr marL="342900" indent="-342900" algn="just">
              <a:buFont typeface="Wingdings" panose="05000000000000000000" pitchFamily="2" charset="2"/>
              <a:buChar char="Ø"/>
            </a:pPr>
            <a:endParaRPr lang="en-US" sz="700" dirty="0">
              <a:latin typeface="Garamond" panose="02020404030301010803" pitchFamily="18" charset="0"/>
            </a:endParaRPr>
          </a:p>
          <a:p>
            <a:pPr marL="342900" lvl="0" indent="-342900" algn="just">
              <a:buFont typeface="Wingdings" panose="05000000000000000000" pitchFamily="2" charset="2"/>
              <a:buChar char="Ø"/>
            </a:pPr>
            <a:r>
              <a:rPr lang="en-US" sz="2000" dirty="0">
                <a:latin typeface="Garamond" panose="02020404030301010803" pitchFamily="18" charset="0"/>
              </a:rPr>
              <a:t>Although India has the manufacturing capability of </a:t>
            </a:r>
            <a:r>
              <a:rPr lang="en-US" sz="2000" dirty="0" smtClean="0">
                <a:latin typeface="Garamond" panose="02020404030301010803" pitchFamily="18" charset="0"/>
              </a:rPr>
              <a:t>more than 70% </a:t>
            </a:r>
            <a:r>
              <a:rPr lang="en-US" sz="2000" dirty="0">
                <a:latin typeface="Garamond" panose="02020404030301010803" pitchFamily="18" charset="0"/>
              </a:rPr>
              <a:t>FGD components, it depends on the imports from other country as manufacturing capacity is insufficient to cater to huge demand in a short period of time. </a:t>
            </a:r>
          </a:p>
          <a:p>
            <a:pPr marL="342900" indent="-342900" algn="just">
              <a:buFont typeface="Wingdings" panose="05000000000000000000" pitchFamily="2" charset="2"/>
              <a:buChar char="Ø"/>
            </a:pPr>
            <a:endParaRPr lang="en-US" sz="700" dirty="0">
              <a:latin typeface="Garamond" panose="02020404030301010803" pitchFamily="18" charset="0"/>
            </a:endParaRPr>
          </a:p>
          <a:p>
            <a:pPr marL="342900" lvl="0" indent="-342900" algn="just">
              <a:buFont typeface="Wingdings" panose="05000000000000000000" pitchFamily="2" charset="2"/>
              <a:buChar char="Ø"/>
            </a:pPr>
            <a:r>
              <a:rPr lang="en-US" sz="2000" dirty="0">
                <a:latin typeface="Garamond" panose="02020404030301010803" pitchFamily="18" charset="0"/>
              </a:rPr>
              <a:t>Balance 30% of FGD component is not manufactured in India. Thus, import from other countries is the only option and to create a manufacturing capability of these items in India would take few years. </a:t>
            </a:r>
          </a:p>
          <a:p>
            <a:pPr algn="just"/>
            <a:r>
              <a:rPr lang="en-US" sz="2000" dirty="0">
                <a:latin typeface="Garamond" panose="02020404030301010803" pitchFamily="18" charset="0"/>
              </a:rPr>
              <a:t> </a:t>
            </a:r>
          </a:p>
          <a:p>
            <a:pPr algn="just"/>
            <a:r>
              <a:rPr lang="en-US" sz="2000" dirty="0">
                <a:latin typeface="Garamond" panose="02020404030301010803" pitchFamily="18" charset="0"/>
              </a:rPr>
              <a:t/>
            </a:r>
            <a:br>
              <a:rPr lang="en-US" sz="2000" dirty="0">
                <a:latin typeface="Garamond" panose="02020404030301010803" pitchFamily="18" charset="0"/>
              </a:rPr>
            </a:br>
            <a:endParaRPr lang="en-IN" sz="2000" b="1" dirty="0" smtClean="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p:txBody>
      </p:sp>
    </p:spTree>
    <p:extLst>
      <p:ext uri="{BB962C8B-B14F-4D97-AF65-F5344CB8AC3E}">
        <p14:creationId xmlns:p14="http://schemas.microsoft.com/office/powerpoint/2010/main" val="2210754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950" y="152401"/>
            <a:ext cx="9144000" cy="1104899"/>
          </a:xfrm>
        </p:spPr>
        <p:txBody>
          <a:bodyPr>
            <a:noAutofit/>
          </a:bodyPr>
          <a:lstStyle/>
          <a:p>
            <a:r>
              <a:rPr lang="en-US" sz="3200" b="1" dirty="0" smtClean="0">
                <a:latin typeface="Garamond" panose="02020404030301010803" pitchFamily="18" charset="0"/>
              </a:rPr>
              <a:t/>
            </a:r>
            <a:br>
              <a:rPr lang="en-US" sz="3200" b="1" dirty="0" smtClean="0">
                <a:latin typeface="Garamond" panose="02020404030301010803" pitchFamily="18" charset="0"/>
              </a:rPr>
            </a:br>
            <a:r>
              <a:rPr lang="en-US" sz="3200" b="1" dirty="0">
                <a:latin typeface="Garamond" panose="02020404030301010803" pitchFamily="18" charset="0"/>
              </a:rPr>
              <a:t/>
            </a:r>
            <a:br>
              <a:rPr lang="en-US" sz="3200" b="1" dirty="0">
                <a:latin typeface="Garamond" panose="02020404030301010803" pitchFamily="18" charset="0"/>
              </a:rPr>
            </a:br>
            <a:r>
              <a:rPr lang="en-US" sz="3200" b="1" dirty="0" smtClean="0">
                <a:latin typeface="Garamond" panose="02020404030301010803" pitchFamily="18" charset="0"/>
              </a:rPr>
              <a:t/>
            </a:r>
            <a:br>
              <a:rPr lang="en-US" sz="3200" b="1" dirty="0" smtClean="0">
                <a:latin typeface="Garamond" panose="02020404030301010803" pitchFamily="18" charset="0"/>
              </a:rPr>
            </a:br>
            <a:r>
              <a:rPr lang="en-US" sz="3200" b="1" dirty="0">
                <a:latin typeface="Garamond" panose="02020404030301010803" pitchFamily="18" charset="0"/>
              </a:rPr>
              <a:t/>
            </a:r>
            <a:br>
              <a:rPr lang="en-US" sz="3200" b="1" dirty="0">
                <a:latin typeface="Garamond" panose="02020404030301010803" pitchFamily="18" charset="0"/>
              </a:rPr>
            </a:br>
            <a:r>
              <a:rPr lang="en-US" sz="3200" b="1" dirty="0" smtClean="0">
                <a:solidFill>
                  <a:srgbClr val="843C0C"/>
                </a:solidFill>
                <a:latin typeface="Garamond" panose="02020404030301010803" pitchFamily="18" charset="0"/>
              </a:rPr>
              <a:t>Challenges in Implementation </a:t>
            </a:r>
            <a:r>
              <a:rPr lang="en-US" sz="3200" b="1" dirty="0">
                <a:solidFill>
                  <a:srgbClr val="843C0C"/>
                </a:solidFill>
                <a:latin typeface="Garamond" panose="02020404030301010803" pitchFamily="18" charset="0"/>
              </a:rPr>
              <a:t>of </a:t>
            </a:r>
            <a:r>
              <a:rPr lang="en-US" sz="3200" b="1" dirty="0" smtClean="0">
                <a:solidFill>
                  <a:srgbClr val="843C0C"/>
                </a:solidFill>
                <a:latin typeface="Garamond" panose="02020404030301010803" pitchFamily="18" charset="0"/>
              </a:rPr>
              <a:t>FGD (contd.)</a:t>
            </a:r>
            <a:r>
              <a:rPr lang="en-US" sz="3200" dirty="0">
                <a:solidFill>
                  <a:srgbClr val="843C0C"/>
                </a:solidFill>
                <a:latin typeface="Garamond" panose="02020404030301010803" pitchFamily="18" charset="0"/>
              </a:rPr>
              <a:t/>
            </a:r>
            <a:br>
              <a:rPr lang="en-US" sz="3200" dirty="0">
                <a:solidFill>
                  <a:srgbClr val="843C0C"/>
                </a:solidFill>
                <a:latin typeface="Garamond" panose="02020404030301010803" pitchFamily="18" charset="0"/>
              </a:rPr>
            </a:br>
            <a:endParaRPr lang="en-US" sz="3200" dirty="0">
              <a:solidFill>
                <a:srgbClr val="843C0C"/>
              </a:solidFill>
              <a:latin typeface="Garamond" panose="02020404030301010803" pitchFamily="18" charset="0"/>
            </a:endParaRPr>
          </a:p>
        </p:txBody>
      </p:sp>
      <p:sp>
        <p:nvSpPr>
          <p:cNvPr id="3" name="Subtitle 2"/>
          <p:cNvSpPr>
            <a:spLocks noGrp="1"/>
          </p:cNvSpPr>
          <p:nvPr>
            <p:ph type="subTitle" idx="1"/>
          </p:nvPr>
        </p:nvSpPr>
        <p:spPr>
          <a:xfrm>
            <a:off x="1458097" y="1076068"/>
            <a:ext cx="9359900" cy="5143500"/>
          </a:xfrm>
        </p:spPr>
        <p:txBody>
          <a:bodyPr>
            <a:noAutofit/>
          </a:bodyPr>
          <a:lstStyle/>
          <a:p>
            <a:pPr marL="342900" lvl="0" indent="-342900" algn="just">
              <a:buFont typeface="Wingdings" panose="05000000000000000000" pitchFamily="2" charset="2"/>
              <a:buChar char="Ø"/>
            </a:pPr>
            <a:r>
              <a:rPr lang="en-US" sz="2000" dirty="0" smtClean="0">
                <a:latin typeface="Garamond" panose="02020404030301010803" pitchFamily="18" charset="0"/>
              </a:rPr>
              <a:t>A </a:t>
            </a:r>
            <a:r>
              <a:rPr lang="en-US" sz="2000" dirty="0">
                <a:latin typeface="Garamond" panose="02020404030301010803" pitchFamily="18" charset="0"/>
              </a:rPr>
              <a:t>huge foreign exchange for importing technology, equipment and skilled manpower from other countries shall be required. </a:t>
            </a:r>
          </a:p>
          <a:p>
            <a:pPr marL="342900" lvl="0" indent="-342900" algn="just">
              <a:buFont typeface="Wingdings" panose="05000000000000000000" pitchFamily="2" charset="2"/>
              <a:buChar char="Ø"/>
            </a:pPr>
            <a:r>
              <a:rPr lang="en-US" sz="2000" dirty="0" smtClean="0">
                <a:latin typeface="Garamond" panose="02020404030301010803" pitchFamily="18" charset="0"/>
              </a:rPr>
              <a:t>Placing </a:t>
            </a:r>
            <a:r>
              <a:rPr lang="en-US" sz="2000" dirty="0">
                <a:latin typeface="Garamond" panose="02020404030301010803" pitchFamily="18" charset="0"/>
              </a:rPr>
              <a:t>order for installation of FGD in all the plants simultaneously without ascertaining its performance in Indian condition may not be a proper decision. </a:t>
            </a:r>
          </a:p>
          <a:p>
            <a:pPr marL="342900" indent="-342900" algn="just">
              <a:buFont typeface="Wingdings" panose="05000000000000000000" pitchFamily="2" charset="2"/>
              <a:buChar char="Ø"/>
            </a:pPr>
            <a:r>
              <a:rPr lang="en-US" sz="2000" dirty="0" smtClean="0">
                <a:latin typeface="Garamond" pitchFamily="18" charset="0"/>
              </a:rPr>
              <a:t>Thus, no time for fine tuning of the specification is possible, considering the implementation time of about 36 months and all the orders being placed in one go, targeting December 2022 deadline. </a:t>
            </a:r>
            <a:endParaRPr lang="en-US" sz="2000" dirty="0">
              <a:latin typeface="Garamond" pitchFamily="18" charset="0"/>
            </a:endParaRPr>
          </a:p>
          <a:p>
            <a:pPr marL="342900" lvl="0" indent="-342900" algn="just">
              <a:buFont typeface="Wingdings" panose="05000000000000000000" pitchFamily="2" charset="2"/>
              <a:buChar char="Ø"/>
            </a:pPr>
            <a:r>
              <a:rPr lang="en-US" sz="2000" dirty="0">
                <a:latin typeface="Garamond" pitchFamily="18" charset="0"/>
              </a:rPr>
              <a:t>Due to huge gap in demand and supply of FGD equipment, prices are escalating exorbitantly and it can also lead to market manipulation. </a:t>
            </a:r>
          </a:p>
          <a:p>
            <a:pPr marL="342900" lvl="0" indent="-342900" algn="just">
              <a:buFont typeface="Wingdings" panose="05000000000000000000" pitchFamily="2" charset="2"/>
              <a:buChar char="Ø"/>
            </a:pPr>
            <a:r>
              <a:rPr lang="en-US" sz="2000" dirty="0" smtClean="0">
                <a:latin typeface="Garamond" pitchFamily="18" charset="0"/>
              </a:rPr>
              <a:t>Impact </a:t>
            </a:r>
            <a:r>
              <a:rPr lang="en-US" sz="2000" dirty="0">
                <a:latin typeface="Garamond" pitchFamily="18" charset="0"/>
              </a:rPr>
              <a:t>of Covid-19 pandemic on planning, placing of order, supply chain of equipment and installation of FGD is severe. </a:t>
            </a:r>
          </a:p>
          <a:p>
            <a:pPr marL="342900" indent="-342900" algn="just">
              <a:buFont typeface="Wingdings" panose="05000000000000000000" pitchFamily="2" charset="2"/>
              <a:buChar char="Ø"/>
            </a:pPr>
            <a:endParaRPr lang="en-US" sz="2000" dirty="0">
              <a:latin typeface="Garamond" pitchFamily="18" charset="0"/>
            </a:endParaRPr>
          </a:p>
          <a:p>
            <a:pPr marL="342900" lvl="0" indent="-342900" algn="just">
              <a:buFont typeface="Wingdings" panose="05000000000000000000" pitchFamily="2" charset="2"/>
              <a:buChar char="Ø"/>
            </a:pPr>
            <a:r>
              <a:rPr lang="en-US" sz="2000" dirty="0">
                <a:latin typeface="Garamond" pitchFamily="18" charset="0"/>
              </a:rPr>
              <a:t>Increasing cost of electricity. </a:t>
            </a:r>
            <a:endParaRPr lang="en-US" sz="2000" dirty="0" smtClean="0">
              <a:latin typeface="Garamond" panose="02020404030301010803" pitchFamily="18" charset="0"/>
            </a:endParaRPr>
          </a:p>
          <a:p>
            <a:pPr algn="just"/>
            <a:r>
              <a:rPr lang="en-US" sz="2000" dirty="0" smtClean="0">
                <a:latin typeface="Garamond" panose="02020404030301010803" pitchFamily="18" charset="0"/>
              </a:rPr>
              <a:t/>
            </a:r>
            <a:br>
              <a:rPr lang="en-US" sz="2000" dirty="0" smtClean="0">
                <a:latin typeface="Garamond" panose="02020404030301010803" pitchFamily="18" charset="0"/>
              </a:rPr>
            </a:br>
            <a:endParaRPr lang="en-IN" sz="2000" b="1" dirty="0" smtClean="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p:txBody>
      </p:sp>
    </p:spTree>
    <p:extLst>
      <p:ext uri="{BB962C8B-B14F-4D97-AF65-F5344CB8AC3E}">
        <p14:creationId xmlns:p14="http://schemas.microsoft.com/office/powerpoint/2010/main" val="2846348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93701"/>
            <a:ext cx="9144000" cy="3873499"/>
          </a:xfrm>
        </p:spPr>
        <p:txBody>
          <a:bodyPr>
            <a:normAutofit/>
          </a:bodyPr>
          <a:lstStyle/>
          <a:p>
            <a:pPr lvl="0" algn="l"/>
            <a:r>
              <a:rPr lang="en-US" sz="3200" b="1" dirty="0">
                <a:latin typeface="Garamond" panose="02020404030301010803" pitchFamily="18" charset="0"/>
              </a:rPr>
              <a:t>CEA paper </a:t>
            </a:r>
            <a:r>
              <a:rPr lang="en-US" sz="3200" b="1" dirty="0" smtClean="0">
                <a:latin typeface="Garamond" panose="02020404030301010803" pitchFamily="18" charset="0"/>
              </a:rPr>
              <a:t>on</a:t>
            </a:r>
            <a:br>
              <a:rPr lang="en-US" sz="3200" b="1" dirty="0" smtClean="0">
                <a:latin typeface="Garamond" panose="02020404030301010803" pitchFamily="18" charset="0"/>
              </a:rPr>
            </a:br>
            <a:r>
              <a:rPr lang="en-US" sz="3200" dirty="0">
                <a:latin typeface="Garamond" panose="02020404030301010803" pitchFamily="18" charset="0"/>
              </a:rPr>
              <a:t/>
            </a:r>
            <a:br>
              <a:rPr lang="en-US" sz="3200" dirty="0">
                <a:latin typeface="Garamond" panose="02020404030301010803" pitchFamily="18" charset="0"/>
              </a:rPr>
            </a:br>
            <a:r>
              <a:rPr lang="en-IN" sz="3200" b="1" dirty="0" smtClean="0">
                <a:solidFill>
                  <a:srgbClr val="843C0C"/>
                </a:solidFill>
                <a:latin typeface="Garamond" panose="02020404030301010803" pitchFamily="18" charset="0"/>
              </a:rPr>
              <a:t>Plant </a:t>
            </a:r>
            <a:r>
              <a:rPr lang="en-IN" sz="3200" b="1" dirty="0">
                <a:solidFill>
                  <a:srgbClr val="843C0C"/>
                </a:solidFill>
                <a:latin typeface="Garamond" panose="02020404030301010803" pitchFamily="18" charset="0"/>
              </a:rPr>
              <a:t>Location Specific Emission </a:t>
            </a:r>
            <a:r>
              <a:rPr lang="en-IN" sz="3200" b="1" dirty="0" smtClean="0">
                <a:solidFill>
                  <a:srgbClr val="843C0C"/>
                </a:solidFill>
                <a:latin typeface="Garamond" panose="02020404030301010803" pitchFamily="18" charset="0"/>
              </a:rPr>
              <a:t>Standards</a:t>
            </a:r>
            <a:endParaRPr lang="en-US" sz="3200" dirty="0">
              <a:solidFill>
                <a:srgbClr val="843C0C"/>
              </a:solidFill>
              <a:latin typeface="Garamond" panose="02020404030301010803" pitchFamily="18" charset="0"/>
            </a:endParaRPr>
          </a:p>
        </p:txBody>
      </p:sp>
    </p:spTree>
    <p:extLst>
      <p:ext uri="{BB962C8B-B14F-4D97-AF65-F5344CB8AC3E}">
        <p14:creationId xmlns:p14="http://schemas.microsoft.com/office/powerpoint/2010/main" val="3819735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6798" y="1505808"/>
            <a:ext cx="9944100" cy="4405827"/>
          </a:xfrm>
        </p:spPr>
        <p:txBody>
          <a:bodyPr>
            <a:noAutofit/>
          </a:bodyPr>
          <a:lstStyle/>
          <a:p>
            <a:pPr marL="342900" lvl="0" indent="-342900" algn="just">
              <a:buFont typeface="Wingdings" panose="05000000000000000000" pitchFamily="2" charset="2"/>
              <a:buChar char="Ø"/>
            </a:pPr>
            <a:r>
              <a:rPr lang="en-US" sz="2000" dirty="0">
                <a:latin typeface="Garamond" panose="02020404030301010803" pitchFamily="18" charset="0"/>
              </a:rPr>
              <a:t>To overcome all the above issues /challenges being faced by power industry, CEA prepared </a:t>
            </a:r>
            <a:r>
              <a:rPr lang="en-US" sz="2000" b="1" dirty="0">
                <a:latin typeface="Garamond" panose="02020404030301010803" pitchFamily="18" charset="0"/>
              </a:rPr>
              <a:t>a paper on </a:t>
            </a:r>
            <a:r>
              <a:rPr lang="en-US" sz="2000" b="1" dirty="0" smtClean="0">
                <a:latin typeface="Garamond" panose="02020404030301010803" pitchFamily="18" charset="0"/>
              </a:rPr>
              <a:t>plant location </a:t>
            </a:r>
            <a:r>
              <a:rPr lang="en-US" sz="2000" b="1" dirty="0">
                <a:latin typeface="Garamond" panose="02020404030301010803" pitchFamily="18" charset="0"/>
              </a:rPr>
              <a:t>specific </a:t>
            </a:r>
            <a:r>
              <a:rPr lang="en-US" sz="2000" b="1" dirty="0" smtClean="0">
                <a:latin typeface="Garamond" panose="02020404030301010803" pitchFamily="18" charset="0"/>
              </a:rPr>
              <a:t>emission standards </a:t>
            </a:r>
            <a:r>
              <a:rPr lang="en-US" sz="2000" dirty="0" smtClean="0">
                <a:latin typeface="Garamond" panose="02020404030301010803" pitchFamily="18" charset="0"/>
              </a:rPr>
              <a:t>and </a:t>
            </a:r>
            <a:r>
              <a:rPr lang="en-US" sz="2000" dirty="0">
                <a:latin typeface="Garamond" panose="02020404030301010803" pitchFamily="18" charset="0"/>
              </a:rPr>
              <a:t>suggested a graded action plan for FGD implementation in </a:t>
            </a:r>
            <a:r>
              <a:rPr lang="en-US" sz="2000" dirty="0" smtClean="0">
                <a:latin typeface="Garamond" panose="02020404030301010803" pitchFamily="18" charset="0"/>
              </a:rPr>
              <a:t>TPP. </a:t>
            </a:r>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700" dirty="0">
              <a:latin typeface="Garamond" panose="02020404030301010803" pitchFamily="18" charset="0"/>
            </a:endParaRPr>
          </a:p>
          <a:p>
            <a:pPr marL="342900" lvl="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report was prepared based on the ambient air quality data received from various power stations, air quality </a:t>
            </a:r>
            <a:r>
              <a:rPr lang="en-US" sz="2000" dirty="0" smtClean="0">
                <a:latin typeface="Garamond" panose="02020404030301010803" pitchFamily="18" charset="0"/>
              </a:rPr>
              <a:t>data </a:t>
            </a:r>
            <a:r>
              <a:rPr lang="en-US" sz="2000" dirty="0">
                <a:latin typeface="Garamond" panose="02020404030301010803" pitchFamily="18" charset="0"/>
              </a:rPr>
              <a:t>published by CPCB, </a:t>
            </a:r>
            <a:r>
              <a:rPr lang="en-US" sz="2000" dirty="0" smtClean="0">
                <a:latin typeface="Garamond" panose="02020404030301010803" pitchFamily="18" charset="0"/>
              </a:rPr>
              <a:t>satellite </a:t>
            </a:r>
            <a:r>
              <a:rPr lang="en-US" sz="2000" dirty="0">
                <a:latin typeface="Garamond" panose="02020404030301010803" pitchFamily="18" charset="0"/>
              </a:rPr>
              <a:t>images of </a:t>
            </a:r>
            <a:r>
              <a:rPr lang="en-US" sz="2000" dirty="0" smtClean="0">
                <a:latin typeface="Garamond" panose="02020404030301010803" pitchFamily="18" charset="0"/>
              </a:rPr>
              <a:t>atmospheric SO</a:t>
            </a:r>
            <a:r>
              <a:rPr lang="en-US" sz="2000" baseline="-25000" dirty="0" smtClean="0">
                <a:latin typeface="Garamond" panose="02020404030301010803" pitchFamily="18" charset="0"/>
              </a:rPr>
              <a:t>2</a:t>
            </a:r>
            <a:r>
              <a:rPr lang="en-US" sz="2000" dirty="0" smtClean="0">
                <a:latin typeface="Garamond" panose="02020404030301010803" pitchFamily="18" charset="0"/>
              </a:rPr>
              <a:t> from NASA and </a:t>
            </a:r>
            <a:r>
              <a:rPr lang="en-US" sz="2000" dirty="0">
                <a:latin typeface="Garamond" panose="02020404030301010803" pitchFamily="18" charset="0"/>
              </a:rPr>
              <a:t>study conducted by IIT Kanpur.</a:t>
            </a:r>
          </a:p>
          <a:p>
            <a:pPr marL="342900" indent="-342900" algn="just">
              <a:buFont typeface="Wingdings" panose="05000000000000000000" pitchFamily="2" charset="2"/>
              <a:buChar char="Ø"/>
            </a:pPr>
            <a:endParaRPr lang="en-US" sz="700" dirty="0">
              <a:latin typeface="Garamond" panose="02020404030301010803" pitchFamily="18" charset="0"/>
            </a:endParaRPr>
          </a:p>
          <a:p>
            <a:pPr marL="342900" lvl="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ambient air quality </a:t>
            </a:r>
            <a:r>
              <a:rPr lang="en-US" sz="2000" dirty="0" smtClean="0">
                <a:latin typeface="Garamond" panose="02020404030301010803" pitchFamily="18" charset="0"/>
              </a:rPr>
              <a:t>can </a:t>
            </a:r>
            <a:r>
              <a:rPr lang="en-US" sz="2000" dirty="0">
                <a:latin typeface="Garamond" panose="02020404030301010803" pitchFamily="18" charset="0"/>
              </a:rPr>
              <a:t>be made as the guiding factor for formulating emission control strategy. </a:t>
            </a:r>
            <a:r>
              <a:rPr lang="en-US" sz="2000" dirty="0" smtClean="0">
                <a:latin typeface="Garamond" panose="02020404030301010803" pitchFamily="18" charset="0"/>
              </a:rPr>
              <a:t>The </a:t>
            </a:r>
            <a:r>
              <a:rPr lang="en-US" sz="2000" dirty="0">
                <a:latin typeface="Garamond" panose="02020404030301010803" pitchFamily="18" charset="0"/>
              </a:rPr>
              <a:t>gradation </a:t>
            </a:r>
            <a:r>
              <a:rPr lang="en-US" sz="2000" dirty="0" smtClean="0">
                <a:latin typeface="Garamond" panose="02020404030301010803" pitchFamily="18" charset="0"/>
              </a:rPr>
              <a:t>of ambient air quality would </a:t>
            </a:r>
            <a:r>
              <a:rPr lang="en-US" sz="2000" dirty="0">
                <a:latin typeface="Garamond" panose="02020404030301010803" pitchFamily="18" charset="0"/>
              </a:rPr>
              <a:t>be helpful in prioritizing the installation of emission control equipment in a phased manner. </a:t>
            </a:r>
          </a:p>
          <a:p>
            <a:pPr algn="just"/>
            <a:endParaRPr lang="en-IN" sz="2000" b="1" dirty="0">
              <a:latin typeface="Garamond" panose="02020404030301010803" pitchFamily="18" charset="0"/>
            </a:endParaRPr>
          </a:p>
          <a:p>
            <a:pPr algn="just"/>
            <a:endParaRPr lang="en-IN" sz="2000" b="1" dirty="0" smtClean="0">
              <a:latin typeface="Garamond" panose="02020404030301010803" pitchFamily="18" charset="0"/>
            </a:endParaRPr>
          </a:p>
          <a:p>
            <a:pPr algn="just"/>
            <a:endParaRPr lang="en-US" sz="2000" dirty="0">
              <a:latin typeface="Garamond" panose="02020404030301010803" pitchFamily="18" charset="0"/>
            </a:endParaRPr>
          </a:p>
        </p:txBody>
      </p:sp>
      <p:sp>
        <p:nvSpPr>
          <p:cNvPr id="4" name="Rectangle 3"/>
          <p:cNvSpPr/>
          <p:nvPr/>
        </p:nvSpPr>
        <p:spPr>
          <a:xfrm>
            <a:off x="1614384" y="987167"/>
            <a:ext cx="2537485" cy="461665"/>
          </a:xfrm>
          <a:prstGeom prst="rect">
            <a:avLst/>
          </a:prstGeom>
        </p:spPr>
        <p:txBody>
          <a:bodyPr wrap="square">
            <a:spAutoFit/>
          </a:bodyPr>
          <a:lstStyle/>
          <a:p>
            <a:r>
              <a:rPr lang="en-US" sz="2400" b="1" u="sng" dirty="0" smtClean="0">
                <a:latin typeface="Garamond" panose="02020404030301010803" pitchFamily="18" charset="0"/>
              </a:rPr>
              <a:t>Background</a:t>
            </a:r>
            <a:endParaRPr lang="en-US" sz="2400" u="sng" dirty="0"/>
          </a:p>
        </p:txBody>
      </p:sp>
      <p:sp>
        <p:nvSpPr>
          <p:cNvPr id="5" name="Title 1"/>
          <p:cNvSpPr>
            <a:spLocks noGrp="1"/>
          </p:cNvSpPr>
          <p:nvPr>
            <p:ph type="ctrTitle"/>
          </p:nvPr>
        </p:nvSpPr>
        <p:spPr>
          <a:xfrm>
            <a:off x="1524000" y="115331"/>
            <a:ext cx="9144000" cy="736599"/>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2365661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525" y="164756"/>
            <a:ext cx="9144000" cy="448276"/>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3" name="Subtitle 2"/>
          <p:cNvSpPr>
            <a:spLocks noGrp="1"/>
          </p:cNvSpPr>
          <p:nvPr>
            <p:ph type="subTitle" idx="1"/>
          </p:nvPr>
        </p:nvSpPr>
        <p:spPr>
          <a:xfrm>
            <a:off x="1524000" y="1474573"/>
            <a:ext cx="9144000" cy="4431957"/>
          </a:xfrm>
        </p:spPr>
        <p:txBody>
          <a:bodyPr>
            <a:noAutofit/>
          </a:bodyPr>
          <a:lstStyle/>
          <a:p>
            <a:pPr marL="342900" lvl="0" indent="-342900" algn="just">
              <a:buFont typeface="Wingdings" panose="05000000000000000000" pitchFamily="2" charset="2"/>
              <a:buChar char="Ø"/>
            </a:pPr>
            <a:r>
              <a:rPr lang="en-IN" sz="2000" dirty="0" smtClean="0">
                <a:latin typeface="Garamond" panose="02020404030301010803" pitchFamily="18" charset="0"/>
              </a:rPr>
              <a:t>Thermal </a:t>
            </a:r>
            <a:r>
              <a:rPr lang="en-IN" sz="2000" dirty="0">
                <a:latin typeface="Garamond" panose="02020404030301010803" pitchFamily="18" charset="0"/>
              </a:rPr>
              <a:t>Power Plant emissions have both </a:t>
            </a:r>
            <a:r>
              <a:rPr lang="en-IN" sz="2000" i="1" dirty="0">
                <a:latin typeface="Garamond" panose="02020404030301010803" pitchFamily="18" charset="0"/>
              </a:rPr>
              <a:t>local</a:t>
            </a:r>
            <a:r>
              <a:rPr lang="en-IN" sz="2000" dirty="0">
                <a:latin typeface="Garamond" panose="02020404030301010803" pitchFamily="18" charset="0"/>
              </a:rPr>
              <a:t> and </a:t>
            </a:r>
            <a:r>
              <a:rPr lang="en-IN" sz="2000" i="1" dirty="0">
                <a:latin typeface="Garamond" panose="02020404030301010803" pitchFamily="18" charset="0"/>
              </a:rPr>
              <a:t>global</a:t>
            </a:r>
            <a:r>
              <a:rPr lang="en-IN" sz="2000" dirty="0">
                <a:latin typeface="Garamond" panose="02020404030301010803" pitchFamily="18" charset="0"/>
              </a:rPr>
              <a:t> impact. Global impact is mostly due to the production of greenhouse gases CO</a:t>
            </a:r>
            <a:r>
              <a:rPr lang="en-IN" sz="2000" baseline="-25000" dirty="0">
                <a:latin typeface="Garamond" panose="02020404030301010803" pitchFamily="18" charset="0"/>
              </a:rPr>
              <a:t>2</a:t>
            </a:r>
            <a:r>
              <a:rPr lang="en-IN" sz="2000" dirty="0">
                <a:latin typeface="Garamond" panose="02020404030301010803" pitchFamily="18" charset="0"/>
              </a:rPr>
              <a:t> and locally (country specific) it contributes large quantity of bottom ash, fly ash (PM) and some </a:t>
            </a:r>
            <a:r>
              <a:rPr lang="en-IN" sz="2000" dirty="0" smtClean="0">
                <a:latin typeface="Garamond" panose="02020404030301010803" pitchFamily="18" charset="0"/>
              </a:rPr>
              <a:t>emissions of SO</a:t>
            </a:r>
            <a:r>
              <a:rPr lang="en-IN" sz="2000" baseline="-25000" dirty="0" smtClean="0">
                <a:latin typeface="Garamond" panose="02020404030301010803" pitchFamily="18" charset="0"/>
              </a:rPr>
              <a:t>2</a:t>
            </a:r>
            <a:r>
              <a:rPr lang="en-IN" sz="2000" dirty="0" smtClean="0">
                <a:latin typeface="Garamond" panose="02020404030301010803" pitchFamily="18" charset="0"/>
              </a:rPr>
              <a:t>/NOx. </a:t>
            </a:r>
          </a:p>
          <a:p>
            <a:pPr marL="342900" lvl="0" indent="-342900" algn="just">
              <a:buFont typeface="Wingdings" panose="05000000000000000000" pitchFamily="2" charset="2"/>
              <a:buChar char="Ø"/>
            </a:pPr>
            <a:r>
              <a:rPr lang="en-US" sz="2000" dirty="0" smtClean="0">
                <a:latin typeface="Garamond" panose="02020404030301010803" pitchFamily="18" charset="0"/>
              </a:rPr>
              <a:t>Stack height is designed to take care of the dispersion of emissions from     thermal power plants. Its impact can be seen from the ground based Ambient Air Quality measurements carried in the immediate vicinity of the power plants.</a:t>
            </a:r>
          </a:p>
          <a:p>
            <a:pPr marL="342900" lvl="0" indent="-342900" algn="just">
              <a:buFont typeface="Wingdings" panose="05000000000000000000" pitchFamily="2" charset="2"/>
              <a:buChar char="Ø"/>
            </a:pPr>
            <a:r>
              <a:rPr lang="en-US" sz="2000" dirty="0" smtClean="0">
                <a:latin typeface="Garamond" panose="02020404030301010803" pitchFamily="18" charset="0"/>
              </a:rPr>
              <a:t>For </a:t>
            </a:r>
            <a:r>
              <a:rPr lang="en-US" sz="2000" dirty="0">
                <a:latin typeface="Garamond" panose="02020404030301010803" pitchFamily="18" charset="0"/>
              </a:rPr>
              <a:t>ascertaining Dispersion of Emissions from the stack, the </a:t>
            </a:r>
            <a:r>
              <a:rPr lang="en-US" sz="2000" i="1" dirty="0">
                <a:latin typeface="Garamond" panose="02020404030301010803" pitchFamily="18" charset="0"/>
              </a:rPr>
              <a:t>modelling studies</a:t>
            </a:r>
            <a:r>
              <a:rPr lang="en-US" sz="2000" dirty="0">
                <a:latin typeface="Garamond" panose="02020404030301010803" pitchFamily="18" charset="0"/>
              </a:rPr>
              <a:t> and the </a:t>
            </a:r>
            <a:r>
              <a:rPr lang="en-US" sz="2000" i="1" dirty="0">
                <a:latin typeface="Garamond" panose="02020404030301010803" pitchFamily="18" charset="0"/>
              </a:rPr>
              <a:t>satellite imagery</a:t>
            </a:r>
            <a:r>
              <a:rPr lang="en-US" sz="2000" dirty="0">
                <a:latin typeface="Garamond" panose="02020404030301010803" pitchFamily="18" charset="0"/>
              </a:rPr>
              <a:t> are useful tools. Satellite imagery indicates the </a:t>
            </a:r>
            <a:r>
              <a:rPr lang="en-US" sz="2000" i="1" dirty="0">
                <a:latin typeface="Garamond" panose="02020404030301010803" pitchFamily="18" charset="0"/>
              </a:rPr>
              <a:t>hot spots</a:t>
            </a:r>
            <a:r>
              <a:rPr lang="en-US" sz="2000" dirty="0">
                <a:latin typeface="Garamond" panose="02020404030301010803" pitchFamily="18" charset="0"/>
              </a:rPr>
              <a:t> which would need to be effectively taken care of on priority </a:t>
            </a:r>
            <a:r>
              <a:rPr lang="en-US" sz="2000" dirty="0" smtClean="0">
                <a:latin typeface="Garamond" panose="02020404030301010803" pitchFamily="18" charset="0"/>
              </a:rPr>
              <a:t>basis.</a:t>
            </a:r>
            <a:endParaRPr lang="en-US" sz="2000" dirty="0">
              <a:latin typeface="Garamond" panose="02020404030301010803" pitchFamily="18" charset="0"/>
            </a:endParaRPr>
          </a:p>
          <a:p>
            <a:pPr algn="just"/>
            <a:endParaRPr lang="en-IN" sz="2000" b="1" dirty="0" smtClean="0">
              <a:latin typeface="Garamond" panose="02020404030301010803" pitchFamily="18" charset="0"/>
            </a:endParaRPr>
          </a:p>
          <a:p>
            <a:pPr algn="just"/>
            <a:endParaRPr lang="en-US" sz="2000" dirty="0">
              <a:latin typeface="Garamond" panose="02020404030301010803" pitchFamily="18" charset="0"/>
            </a:endParaRPr>
          </a:p>
        </p:txBody>
      </p:sp>
      <p:sp>
        <p:nvSpPr>
          <p:cNvPr id="4" name="Rectangle 3"/>
          <p:cNvSpPr/>
          <p:nvPr/>
        </p:nvSpPr>
        <p:spPr>
          <a:xfrm>
            <a:off x="1657114" y="756507"/>
            <a:ext cx="4404667" cy="461665"/>
          </a:xfrm>
          <a:prstGeom prst="rect">
            <a:avLst/>
          </a:prstGeom>
        </p:spPr>
        <p:txBody>
          <a:bodyPr wrap="none">
            <a:spAutoFit/>
          </a:bodyPr>
          <a:lstStyle/>
          <a:p>
            <a:r>
              <a:rPr lang="en-IN" sz="2400" b="1" u="sng" dirty="0" smtClean="0">
                <a:latin typeface="Garamond" panose="02020404030301010803" pitchFamily="18" charset="0"/>
              </a:rPr>
              <a:t>Thermal Power Plant Emissions</a:t>
            </a:r>
            <a:endParaRPr lang="en-US" sz="2400" u="sng" dirty="0"/>
          </a:p>
        </p:txBody>
      </p:sp>
    </p:spTree>
    <p:extLst>
      <p:ext uri="{BB962C8B-B14F-4D97-AF65-F5344CB8AC3E}">
        <p14:creationId xmlns:p14="http://schemas.microsoft.com/office/powerpoint/2010/main" val="2164484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6316" y="148281"/>
            <a:ext cx="9474200" cy="513380"/>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3" name="Subtitle 2"/>
          <p:cNvSpPr>
            <a:spLocks noGrp="1"/>
          </p:cNvSpPr>
          <p:nvPr>
            <p:ph type="subTitle" idx="1"/>
          </p:nvPr>
        </p:nvSpPr>
        <p:spPr>
          <a:xfrm>
            <a:off x="1149148" y="1030605"/>
            <a:ext cx="9803130" cy="5254865"/>
          </a:xfrm>
        </p:spPr>
        <p:txBody>
          <a:bodyPr>
            <a:noAutofit/>
          </a:bodyPr>
          <a:lstStyle/>
          <a:p>
            <a:pPr marL="342900" lvl="0" indent="-342900" algn="just">
              <a:buFont typeface="Wingdings" panose="05000000000000000000" pitchFamily="2" charset="2"/>
              <a:buChar char="Ø"/>
            </a:pPr>
            <a:r>
              <a:rPr lang="en-IN" sz="2000" dirty="0" smtClean="0">
                <a:latin typeface="Garamond" panose="02020404030301010803" pitchFamily="18" charset="0"/>
              </a:rPr>
              <a:t>TPRM, CEA Division had contacted Nasa for providing the latest satellite imagery for SO</a:t>
            </a:r>
            <a:r>
              <a:rPr lang="en-IN" sz="2000" baseline="-25000" dirty="0" smtClean="0">
                <a:latin typeface="Garamond" panose="02020404030301010803" pitchFamily="18" charset="0"/>
              </a:rPr>
              <a:t>2</a:t>
            </a:r>
            <a:r>
              <a:rPr lang="en-IN" sz="2000" dirty="0" smtClean="0">
                <a:latin typeface="Garamond" panose="02020404030301010803" pitchFamily="18" charset="0"/>
              </a:rPr>
              <a:t> atmospheric levels and Nasa has shared the images for the period 2005 to 2019. </a:t>
            </a: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marL="342900" lvl="0" indent="-342900" algn="just">
              <a:buFont typeface="Wingdings" panose="05000000000000000000" pitchFamily="2" charset="2"/>
              <a:buChar char="Ø"/>
            </a:pPr>
            <a:endParaRPr lang="en-IN" dirty="0" smtClean="0">
              <a:latin typeface="Garamond" panose="02020404030301010803" pitchFamily="18" charset="0"/>
            </a:endParaRPr>
          </a:p>
          <a:p>
            <a:pPr algn="l"/>
            <a:endParaRPr lang="en-US" dirty="0">
              <a:latin typeface="Garamond" panose="02020404030301010803" pitchFamily="18" charset="0"/>
            </a:endParaRPr>
          </a:p>
        </p:txBody>
      </p:sp>
      <p:sp>
        <p:nvSpPr>
          <p:cNvPr id="5" name="Subtitle 2"/>
          <p:cNvSpPr txBox="1">
            <a:spLocks/>
          </p:cNvSpPr>
          <p:nvPr/>
        </p:nvSpPr>
        <p:spPr>
          <a:xfrm>
            <a:off x="1157386" y="1828451"/>
            <a:ext cx="5066030" cy="34166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lvl="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figure </a:t>
            </a:r>
            <a:r>
              <a:rPr lang="en-US" sz="2000" dirty="0" smtClean="0">
                <a:latin typeface="Garamond" panose="02020404030301010803" pitchFamily="18" charset="0"/>
              </a:rPr>
              <a:t>indicates </a:t>
            </a:r>
            <a:r>
              <a:rPr lang="en-US" sz="2000" dirty="0">
                <a:latin typeface="Garamond" panose="02020404030301010803" pitchFamily="18" charset="0"/>
              </a:rPr>
              <a:t>the changes in the </a:t>
            </a:r>
            <a:r>
              <a:rPr lang="en-US" sz="2000" i="1" dirty="0" smtClean="0">
                <a:latin typeface="Garamond" panose="02020404030301010803" pitchFamily="18" charset="0"/>
              </a:rPr>
              <a:t>Vertical Column Density </a:t>
            </a:r>
            <a:r>
              <a:rPr lang="en-US" sz="2000" dirty="0" smtClean="0">
                <a:latin typeface="Garamond" panose="02020404030301010803" pitchFamily="18" charset="0"/>
              </a:rPr>
              <a:t>of </a:t>
            </a:r>
            <a:r>
              <a:rPr lang="en-US" sz="2000" dirty="0">
                <a:latin typeface="Garamond" panose="02020404030301010803" pitchFamily="18" charset="0"/>
              </a:rPr>
              <a:t>atmospheric SO</a:t>
            </a:r>
            <a:r>
              <a:rPr lang="en-US" sz="2000" baseline="-25000" dirty="0">
                <a:latin typeface="Garamond" panose="02020404030301010803" pitchFamily="18" charset="0"/>
              </a:rPr>
              <a:t>2</a:t>
            </a:r>
            <a:r>
              <a:rPr lang="en-US" sz="2000" dirty="0">
                <a:latin typeface="Garamond" panose="02020404030301010803" pitchFamily="18" charset="0"/>
              </a:rPr>
              <a:t> </a:t>
            </a:r>
            <a:r>
              <a:rPr lang="en-US" sz="2000" dirty="0" smtClean="0">
                <a:latin typeface="Garamond" panose="02020404030301010803" pitchFamily="18" charset="0"/>
              </a:rPr>
              <a:t>from </a:t>
            </a:r>
            <a:r>
              <a:rPr lang="en-US" sz="2000" dirty="0">
                <a:latin typeface="Garamond" panose="02020404030301010803" pitchFamily="18" charset="0"/>
              </a:rPr>
              <a:t>year 2005 to </a:t>
            </a:r>
            <a:r>
              <a:rPr lang="en-US" sz="2000" dirty="0" smtClean="0">
                <a:latin typeface="Garamond" panose="02020404030301010803" pitchFamily="18" charset="0"/>
              </a:rPr>
              <a:t>2019. </a:t>
            </a:r>
            <a:r>
              <a:rPr lang="en-US" sz="2000" dirty="0">
                <a:latin typeface="Garamond" panose="02020404030301010803" pitchFamily="18" charset="0"/>
              </a:rPr>
              <a:t>It shows that the SO</a:t>
            </a:r>
            <a:r>
              <a:rPr lang="en-US" sz="2000" baseline="-25000" dirty="0">
                <a:latin typeface="Garamond" panose="02020404030301010803" pitchFamily="18" charset="0"/>
              </a:rPr>
              <a:t>2 </a:t>
            </a:r>
            <a:r>
              <a:rPr lang="en-US" sz="2000" dirty="0">
                <a:latin typeface="Garamond" panose="02020404030301010803" pitchFamily="18" charset="0"/>
              </a:rPr>
              <a:t>hot spots </a:t>
            </a:r>
            <a:r>
              <a:rPr lang="en-US" sz="2000" dirty="0" smtClean="0">
                <a:latin typeface="Garamond" panose="02020404030301010803" pitchFamily="18" charset="0"/>
              </a:rPr>
              <a:t>are </a:t>
            </a:r>
            <a:r>
              <a:rPr lang="en-US" sz="2000" dirty="0">
                <a:latin typeface="Garamond" panose="02020404030301010803" pitchFamily="18" charset="0"/>
              </a:rPr>
              <a:t>concentrated in small clusters in </a:t>
            </a:r>
            <a:r>
              <a:rPr lang="en-US" sz="2000" dirty="0" smtClean="0">
                <a:latin typeface="Garamond" panose="02020404030301010803" pitchFamily="18" charset="0"/>
              </a:rPr>
              <a:t>states </a:t>
            </a:r>
            <a:r>
              <a:rPr lang="en-US" sz="2000" dirty="0">
                <a:latin typeface="Garamond" panose="02020404030301010803" pitchFamily="18" charset="0"/>
              </a:rPr>
              <a:t>of Odisha</a:t>
            </a:r>
            <a:r>
              <a:rPr lang="en-US" sz="2000" dirty="0" smtClean="0">
                <a:latin typeface="Garamond" panose="02020404030301010803" pitchFamily="18" charset="0"/>
              </a:rPr>
              <a:t>, WB, </a:t>
            </a:r>
            <a:r>
              <a:rPr lang="en-US" sz="2000" dirty="0">
                <a:latin typeface="Garamond" panose="02020404030301010803" pitchFamily="18" charset="0"/>
              </a:rPr>
              <a:t>Jharkhand, Chhattisgarh, Maharashtra, Tamil Nadu and Gujarat</a:t>
            </a:r>
            <a:r>
              <a:rPr lang="en-US" sz="2000" dirty="0" smtClean="0">
                <a:latin typeface="Garamond" panose="02020404030301010803" pitchFamily="18" charset="0"/>
              </a:rPr>
              <a:t>, etc</a:t>
            </a:r>
            <a:r>
              <a:rPr lang="en-US" sz="2000" dirty="0">
                <a:latin typeface="Garamond" panose="02020404030301010803" pitchFamily="18" charset="0"/>
              </a:rPr>
              <a:t>. having </a:t>
            </a:r>
            <a:r>
              <a:rPr lang="en-US" sz="2000" dirty="0" smtClean="0">
                <a:latin typeface="Garamond" panose="02020404030301010803" pitchFamily="18" charset="0"/>
              </a:rPr>
              <a:t>incidentally large capacities </a:t>
            </a:r>
            <a:r>
              <a:rPr lang="en-US" sz="2000" dirty="0">
                <a:latin typeface="Garamond" panose="02020404030301010803" pitchFamily="18" charset="0"/>
              </a:rPr>
              <a:t>of </a:t>
            </a:r>
            <a:r>
              <a:rPr lang="en-US" sz="2000" dirty="0" smtClean="0">
                <a:latin typeface="Garamond" panose="02020404030301010803" pitchFamily="18" charset="0"/>
              </a:rPr>
              <a:t>Thermal Power Plant</a:t>
            </a:r>
            <a:r>
              <a:rPr lang="en-US" sz="2000" dirty="0">
                <a:latin typeface="Garamond" panose="02020404030301010803" pitchFamily="18" charset="0"/>
              </a:rPr>
              <a:t>, which would need to be effectively taken care off on priority basis</a:t>
            </a:r>
            <a:r>
              <a:rPr lang="en-US" sz="2000" dirty="0" smtClean="0">
                <a:latin typeface="Garamond" panose="02020404030301010803" pitchFamily="18" charset="0"/>
              </a:rPr>
              <a:t>.</a:t>
            </a:r>
          </a:p>
          <a:p>
            <a:pPr marL="342900" lvl="0" indent="-342900" algn="just">
              <a:buFont typeface="Wingdings" panose="05000000000000000000" pitchFamily="2" charset="2"/>
              <a:buChar char="Ø"/>
            </a:pPr>
            <a:r>
              <a:rPr lang="en-US" sz="2000" dirty="0" smtClean="0">
                <a:latin typeface="Garamond" panose="02020404030301010803" pitchFamily="18" charset="0"/>
              </a:rPr>
              <a:t>Satellite images indicates the concentration of SO2 at certain height (900 m and above) and not ground level SO2 in the area. Hence, Ground Air Quality measurements play an important role.</a:t>
            </a:r>
          </a:p>
          <a:p>
            <a:pPr marL="342900" lvl="0" indent="-342900" algn="just">
              <a:buFont typeface="Wingdings" panose="05000000000000000000" pitchFamily="2" charset="2"/>
              <a:buChar char="Ø"/>
            </a:pPr>
            <a:endParaRPr lang="en-US" sz="2000" dirty="0" smtClean="0">
              <a:latin typeface="Garamond" panose="02020404030301010803" pitchFamily="18" charset="0"/>
            </a:endParaRPr>
          </a:p>
          <a:p>
            <a:pPr marL="342900" lvl="0" indent="-342900" algn="just">
              <a:buFont typeface="Wingdings" panose="05000000000000000000" pitchFamily="2" charset="2"/>
              <a:buChar char="Ø"/>
            </a:pPr>
            <a:endParaRPr lang="en-US" sz="2000" dirty="0" smtClean="0">
              <a:latin typeface="Garamond" panose="02020404030301010803" pitchFamily="18" charset="0"/>
            </a:endParaRPr>
          </a:p>
        </p:txBody>
      </p:sp>
      <p:pic>
        <p:nvPicPr>
          <p:cNvPr id="4" name="Picture 3"/>
          <p:cNvPicPr>
            <a:picLocks noChangeAspect="1"/>
          </p:cNvPicPr>
          <p:nvPr/>
        </p:nvPicPr>
        <p:blipFill>
          <a:blip r:embed="rId2"/>
          <a:stretch>
            <a:fillRect/>
          </a:stretch>
        </p:blipFill>
        <p:spPr>
          <a:xfrm>
            <a:off x="6768158" y="1997034"/>
            <a:ext cx="3970956" cy="4101482"/>
          </a:xfrm>
          <a:prstGeom prst="rect">
            <a:avLst/>
          </a:prstGeom>
        </p:spPr>
      </p:pic>
      <p:sp>
        <p:nvSpPr>
          <p:cNvPr id="6" name="Title 1"/>
          <p:cNvSpPr txBox="1">
            <a:spLocks/>
          </p:cNvSpPr>
          <p:nvPr/>
        </p:nvSpPr>
        <p:spPr>
          <a:xfrm>
            <a:off x="1399180" y="378128"/>
            <a:ext cx="5306420" cy="762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400" b="1" u="sng" dirty="0" smtClean="0">
                <a:latin typeface="Garamond" panose="02020404030301010803" pitchFamily="18" charset="0"/>
              </a:rPr>
              <a:t>Satellite Imagery of SO</a:t>
            </a:r>
            <a:r>
              <a:rPr lang="en-IN" sz="2400" b="1" u="sng" baseline="-25000" dirty="0" smtClean="0">
                <a:latin typeface="Garamond" panose="02020404030301010803" pitchFamily="18" charset="0"/>
              </a:rPr>
              <a:t>2</a:t>
            </a:r>
            <a:r>
              <a:rPr lang="en-IN" sz="2400" b="1" u="sng" dirty="0" smtClean="0">
                <a:latin typeface="Garamond" panose="02020404030301010803" pitchFamily="18" charset="0"/>
              </a:rPr>
              <a:t> Emissions</a:t>
            </a:r>
            <a:endParaRPr lang="en-US" sz="2400" u="sng" dirty="0">
              <a:latin typeface="Garamond" panose="02020404030301010803" pitchFamily="18" charset="0"/>
            </a:endParaRPr>
          </a:p>
        </p:txBody>
      </p:sp>
    </p:spTree>
    <p:extLst>
      <p:ext uri="{BB962C8B-B14F-4D97-AF65-F5344CB8AC3E}">
        <p14:creationId xmlns:p14="http://schemas.microsoft.com/office/powerpoint/2010/main" val="2789517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6150" y="1402682"/>
            <a:ext cx="9766300" cy="5265848"/>
          </a:xfrm>
        </p:spPr>
        <p:txBody>
          <a:bodyPr>
            <a:noAutofit/>
          </a:bodyPr>
          <a:lstStyle/>
          <a:p>
            <a:pPr algn="l"/>
            <a:r>
              <a:rPr lang="en-US" sz="2000" dirty="0">
                <a:latin typeface="Garamond" panose="02020404030301010803" pitchFamily="18" charset="0"/>
              </a:rPr>
              <a:t>The Study was conducted by </a:t>
            </a:r>
            <a:r>
              <a:rPr lang="en-US" sz="2000" b="1" dirty="0">
                <a:latin typeface="Garamond" panose="02020404030301010803" pitchFamily="18" charset="0"/>
              </a:rPr>
              <a:t>Prof. </a:t>
            </a:r>
            <a:r>
              <a:rPr lang="en-US" sz="2000" b="1" dirty="0" err="1">
                <a:latin typeface="Garamond" panose="02020404030301010803" pitchFamily="18" charset="0"/>
              </a:rPr>
              <a:t>Mukesh</a:t>
            </a:r>
            <a:r>
              <a:rPr lang="en-US" sz="2000" b="1" dirty="0">
                <a:latin typeface="Garamond" panose="02020404030301010803" pitchFamily="18" charset="0"/>
              </a:rPr>
              <a:t> Sharma, Dept. of Civil Engineering, IIT Kanpur </a:t>
            </a:r>
            <a:r>
              <a:rPr lang="en-US" sz="2000" dirty="0">
                <a:latin typeface="Garamond" panose="02020404030301010803" pitchFamily="18" charset="0"/>
              </a:rPr>
              <a:t>on the behalf of </a:t>
            </a:r>
            <a:r>
              <a:rPr lang="en-US" sz="2000" b="1" dirty="0">
                <a:latin typeface="Garamond" panose="02020404030301010803" pitchFamily="18" charset="0"/>
              </a:rPr>
              <a:t>Private Power </a:t>
            </a:r>
            <a:r>
              <a:rPr lang="en-US" sz="2000" b="1" dirty="0" smtClean="0">
                <a:latin typeface="Garamond" panose="02020404030301010803" pitchFamily="18" charset="0"/>
              </a:rPr>
              <a:t>Producer.</a:t>
            </a:r>
            <a:endParaRPr lang="en-US" sz="2000" b="1" dirty="0">
              <a:latin typeface="Garamond" panose="02020404030301010803" pitchFamily="18" charset="0"/>
            </a:endParaRPr>
          </a:p>
          <a:p>
            <a:pPr algn="l"/>
            <a:r>
              <a:rPr lang="en-US" sz="2000" b="1" dirty="0" smtClean="0">
                <a:latin typeface="Garamond" panose="02020404030301010803" pitchFamily="18" charset="0"/>
              </a:rPr>
              <a:t>Scope </a:t>
            </a:r>
            <a:r>
              <a:rPr lang="en-US" sz="2000" b="1" dirty="0">
                <a:latin typeface="Garamond" panose="02020404030301010803" pitchFamily="18" charset="0"/>
              </a:rPr>
              <a:t>of </a:t>
            </a:r>
            <a:r>
              <a:rPr lang="en-US" sz="2000" b="1" dirty="0" smtClean="0">
                <a:latin typeface="Garamond" panose="02020404030301010803" pitchFamily="18" charset="0"/>
              </a:rPr>
              <a:t>the Study </a:t>
            </a:r>
            <a:endParaRPr lang="en-US" sz="2000" b="1"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Modeling </a:t>
            </a:r>
            <a:r>
              <a:rPr lang="en-US" sz="2000" dirty="0">
                <a:latin typeface="Garamond" panose="02020404030301010803" pitchFamily="18" charset="0"/>
              </a:rPr>
              <a:t>Study on the dispersion of </a:t>
            </a:r>
            <a:r>
              <a:rPr lang="en-US" sz="2000" dirty="0" smtClean="0">
                <a:latin typeface="Garamond" panose="02020404030301010803" pitchFamily="18" charset="0"/>
              </a:rPr>
              <a:t>pollutants</a:t>
            </a:r>
            <a:r>
              <a:rPr lang="en-US" sz="2000" dirty="0">
                <a:latin typeface="Garamond" panose="02020404030301010803" pitchFamily="18" charset="0"/>
              </a:rPr>
              <a:t>, mainly </a:t>
            </a:r>
            <a:r>
              <a:rPr lang="en-US" sz="2000" dirty="0" smtClean="0">
                <a:latin typeface="Garamond" panose="02020404030301010803" pitchFamily="18" charset="0"/>
              </a:rPr>
              <a:t>SO</a:t>
            </a:r>
            <a:r>
              <a:rPr lang="en-US" sz="2000" baseline="-25000" dirty="0" smtClean="0">
                <a:latin typeface="Garamond" panose="02020404030301010803" pitchFamily="18" charset="0"/>
              </a:rPr>
              <a:t>2</a:t>
            </a:r>
            <a:r>
              <a:rPr lang="en-US" sz="2000" dirty="0" smtClean="0">
                <a:latin typeface="Garamond" panose="02020404030301010803" pitchFamily="18" charset="0"/>
              </a:rPr>
              <a:t> emission </a:t>
            </a:r>
            <a:r>
              <a:rPr lang="en-US" sz="2000" dirty="0">
                <a:latin typeface="Garamond" panose="02020404030301010803" pitchFamily="18" charset="0"/>
              </a:rPr>
              <a:t>from the </a:t>
            </a:r>
            <a:r>
              <a:rPr lang="en-US" sz="2000" i="1" dirty="0" err="1">
                <a:latin typeface="Garamond" panose="02020404030301010803" pitchFamily="18" charset="0"/>
              </a:rPr>
              <a:t>Talwandi</a:t>
            </a:r>
            <a:r>
              <a:rPr lang="en-US" sz="2000" i="1" dirty="0">
                <a:latin typeface="Garamond" panose="02020404030301010803" pitchFamily="18" charset="0"/>
              </a:rPr>
              <a:t> Sabo </a:t>
            </a:r>
            <a:r>
              <a:rPr lang="en-US" sz="2000" i="1" dirty="0" smtClean="0">
                <a:latin typeface="Garamond" panose="02020404030301010803" pitchFamily="18" charset="0"/>
              </a:rPr>
              <a:t>Thermal Power Plant, Punjab</a:t>
            </a:r>
            <a:r>
              <a:rPr lang="en-US" sz="2000" dirty="0" smtClean="0">
                <a:latin typeface="Garamond" panose="02020404030301010803" pitchFamily="18" charset="0"/>
              </a:rPr>
              <a:t>. </a:t>
            </a: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Estimating </a:t>
            </a:r>
            <a:r>
              <a:rPr lang="en-US" sz="2000" dirty="0">
                <a:latin typeface="Garamond" panose="02020404030301010803" pitchFamily="18" charset="0"/>
              </a:rPr>
              <a:t>an increase in SO</a:t>
            </a:r>
            <a:r>
              <a:rPr lang="en-US" sz="2000" baseline="-25000" dirty="0">
                <a:latin typeface="Garamond" panose="02020404030301010803" pitchFamily="18" charset="0"/>
              </a:rPr>
              <a:t>2 </a:t>
            </a:r>
            <a:r>
              <a:rPr lang="en-US" sz="2000" dirty="0" smtClean="0">
                <a:latin typeface="Garamond" panose="02020404030301010803" pitchFamily="18" charset="0"/>
              </a:rPr>
              <a:t>and </a:t>
            </a:r>
            <a:r>
              <a:rPr lang="en-US" sz="2000" dirty="0">
                <a:latin typeface="Garamond" panose="02020404030301010803" pitchFamily="18" charset="0"/>
              </a:rPr>
              <a:t>sulfate at </a:t>
            </a:r>
            <a:r>
              <a:rPr lang="en-US" sz="2000" dirty="0" smtClean="0">
                <a:latin typeface="Garamond" panose="02020404030301010803" pitchFamily="18" charset="0"/>
              </a:rPr>
              <a:t>ground </a:t>
            </a:r>
            <a:r>
              <a:rPr lang="en-US" sz="2000" dirty="0">
                <a:latin typeface="Garamond" panose="02020404030301010803" pitchFamily="18" charset="0"/>
              </a:rPr>
              <a:t>level </a:t>
            </a:r>
            <a:r>
              <a:rPr lang="en-US" sz="2000" dirty="0" smtClean="0">
                <a:latin typeface="Garamond" panose="02020404030301010803" pitchFamily="18" charset="0"/>
              </a:rPr>
              <a:t>concentration </a:t>
            </a:r>
            <a:r>
              <a:rPr lang="en-US" sz="2000" dirty="0">
                <a:latin typeface="Garamond" panose="02020404030301010803" pitchFamily="18" charset="0"/>
              </a:rPr>
              <a:t>using </a:t>
            </a:r>
            <a:r>
              <a:rPr lang="en-US" sz="2000" dirty="0" smtClean="0">
                <a:latin typeface="Garamond" panose="02020404030301010803" pitchFamily="18" charset="0"/>
              </a:rPr>
              <a:t>dispersion </a:t>
            </a:r>
            <a:r>
              <a:rPr lang="en-US" sz="2000" dirty="0">
                <a:latin typeface="Garamond" panose="02020404030301010803" pitchFamily="18" charset="0"/>
              </a:rPr>
              <a:t>model. </a:t>
            </a:r>
            <a:endParaRPr lang="en-US" sz="700" dirty="0"/>
          </a:p>
          <a:p>
            <a:pPr marL="342900" indent="-342900" algn="l">
              <a:buFont typeface="Arial" panose="020B0604020202020204" pitchFamily="34" charset="0"/>
              <a:buChar char="•"/>
            </a:pPr>
            <a:r>
              <a:rPr lang="en-US" sz="2000" b="1" dirty="0">
                <a:latin typeface="Garamond" panose="02020404030301010803" pitchFamily="18" charset="0"/>
              </a:rPr>
              <a:t>Study Conclusions </a:t>
            </a: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The model computed </a:t>
            </a:r>
            <a:r>
              <a:rPr lang="en-US" sz="2000" dirty="0">
                <a:latin typeface="Garamond" panose="02020404030301010803" pitchFamily="18" charset="0"/>
              </a:rPr>
              <a:t>SO</a:t>
            </a:r>
            <a:r>
              <a:rPr lang="en-US" sz="2000" baseline="-25000" dirty="0">
                <a:latin typeface="Garamond" panose="02020404030301010803" pitchFamily="18" charset="0"/>
              </a:rPr>
              <a:t>2</a:t>
            </a:r>
            <a:r>
              <a:rPr lang="en-US" sz="2000" dirty="0">
                <a:latin typeface="Garamond" panose="02020404030301010803" pitchFamily="18" charset="0"/>
              </a:rPr>
              <a:t> peak concentration is in the month of April </a:t>
            </a:r>
            <a:r>
              <a:rPr lang="en-US" sz="2000" dirty="0" smtClean="0">
                <a:latin typeface="Garamond" panose="02020404030301010803" pitchFamily="18" charset="0"/>
              </a:rPr>
              <a:t>45.9μg/m</a:t>
            </a:r>
            <a:r>
              <a:rPr lang="en-US" sz="2000" baseline="30000" dirty="0" smtClean="0">
                <a:latin typeface="Garamond" panose="02020404030301010803" pitchFamily="18" charset="0"/>
              </a:rPr>
              <a:t>3</a:t>
            </a:r>
            <a:r>
              <a:rPr lang="en-US" sz="2000" dirty="0">
                <a:latin typeface="Garamond" panose="02020404030301010803" pitchFamily="18" charset="0"/>
              </a:rPr>
              <a:t>. </a:t>
            </a:r>
            <a:r>
              <a:rPr lang="en-US" sz="2000" dirty="0" smtClean="0">
                <a:latin typeface="Garamond" panose="02020404030301010803" pitchFamily="18" charset="0"/>
              </a:rPr>
              <a:t>The </a:t>
            </a:r>
            <a:r>
              <a:rPr lang="en-US" sz="2000" dirty="0">
                <a:latin typeface="Garamond" panose="02020404030301010803" pitchFamily="18" charset="0"/>
              </a:rPr>
              <a:t>peak contribution towards </a:t>
            </a:r>
            <a:r>
              <a:rPr lang="en-US" sz="2000" dirty="0" smtClean="0">
                <a:latin typeface="Garamond" panose="02020404030301010803" pitchFamily="18" charset="0"/>
              </a:rPr>
              <a:t>Delhi </a:t>
            </a:r>
            <a:r>
              <a:rPr lang="en-US" sz="2000" dirty="0">
                <a:latin typeface="Garamond" panose="02020404030301010803" pitchFamily="18" charset="0"/>
              </a:rPr>
              <a:t>was </a:t>
            </a:r>
            <a:r>
              <a:rPr lang="en-US" sz="2000" dirty="0" smtClean="0">
                <a:latin typeface="Garamond" panose="02020404030301010803" pitchFamily="18" charset="0"/>
              </a:rPr>
              <a:t>40μg/m</a:t>
            </a:r>
            <a:r>
              <a:rPr lang="en-US" sz="2000" baseline="30000" dirty="0" smtClean="0">
                <a:latin typeface="Garamond" panose="02020404030301010803" pitchFamily="18" charset="0"/>
              </a:rPr>
              <a:t>3</a:t>
            </a:r>
            <a:r>
              <a:rPr lang="en-US" sz="2000" dirty="0" smtClean="0">
                <a:latin typeface="Garamond" panose="02020404030301010803" pitchFamily="18" charset="0"/>
              </a:rPr>
              <a:t> </a:t>
            </a:r>
            <a:r>
              <a:rPr lang="en-US" sz="2000" dirty="0">
                <a:latin typeface="Garamond" panose="02020404030301010803" pitchFamily="18" charset="0"/>
              </a:rPr>
              <a:t>at a distance of about </a:t>
            </a:r>
            <a:r>
              <a:rPr lang="en-US" sz="2000" dirty="0" smtClean="0">
                <a:latin typeface="Garamond" panose="02020404030301010803" pitchFamily="18" charset="0"/>
              </a:rPr>
              <a:t>2.0km </a:t>
            </a:r>
            <a:r>
              <a:rPr lang="en-US" sz="2000" dirty="0">
                <a:latin typeface="Garamond" panose="02020404030301010803" pitchFamily="18" charset="0"/>
              </a:rPr>
              <a:t>and drops sharply to less than </a:t>
            </a:r>
            <a:r>
              <a:rPr lang="en-US" sz="2000" dirty="0" smtClean="0">
                <a:latin typeface="Garamond" panose="02020404030301010803" pitchFamily="18" charset="0"/>
              </a:rPr>
              <a:t>1μg/m</a:t>
            </a:r>
            <a:r>
              <a:rPr lang="en-US" sz="2000" baseline="30000" dirty="0" smtClean="0">
                <a:latin typeface="Garamond" panose="02020404030301010803" pitchFamily="18" charset="0"/>
              </a:rPr>
              <a:t>3</a:t>
            </a:r>
            <a:r>
              <a:rPr lang="en-US" sz="2000" dirty="0" smtClean="0">
                <a:latin typeface="Garamond" panose="02020404030301010803" pitchFamily="18" charset="0"/>
              </a:rPr>
              <a:t> </a:t>
            </a:r>
            <a:r>
              <a:rPr lang="en-US" sz="2000" dirty="0">
                <a:latin typeface="Garamond" panose="02020404030301010803" pitchFamily="18" charset="0"/>
              </a:rPr>
              <a:t>at a distance of </a:t>
            </a:r>
            <a:r>
              <a:rPr lang="en-US" sz="2000" dirty="0" smtClean="0">
                <a:latin typeface="Garamond" panose="02020404030301010803" pitchFamily="18" charset="0"/>
              </a:rPr>
              <a:t>40km </a:t>
            </a:r>
            <a:r>
              <a:rPr lang="en-US" sz="2000" dirty="0">
                <a:latin typeface="Garamond" panose="02020404030301010803" pitchFamily="18" charset="0"/>
              </a:rPr>
              <a:t>from the plant. </a:t>
            </a:r>
            <a:r>
              <a:rPr lang="en-US" sz="2000" dirty="0" smtClean="0">
                <a:latin typeface="Garamond" panose="02020404030301010803" pitchFamily="18" charset="0"/>
              </a:rPr>
              <a:t>Thus </a:t>
            </a:r>
            <a:r>
              <a:rPr lang="en-US" sz="2000" dirty="0">
                <a:latin typeface="Garamond" panose="02020404030301010803" pitchFamily="18" charset="0"/>
              </a:rPr>
              <a:t>beyond </a:t>
            </a:r>
            <a:r>
              <a:rPr lang="en-US" sz="2000" dirty="0" smtClean="0">
                <a:latin typeface="Garamond" panose="02020404030301010803" pitchFamily="18" charset="0"/>
              </a:rPr>
              <a:t>40km </a:t>
            </a:r>
            <a:r>
              <a:rPr lang="en-US" sz="2000" dirty="0">
                <a:latin typeface="Garamond" panose="02020404030301010803" pitchFamily="18" charset="0"/>
              </a:rPr>
              <a:t>the impact of SO</a:t>
            </a:r>
            <a:r>
              <a:rPr lang="en-US" sz="2000" baseline="-25000" dirty="0">
                <a:latin typeface="Garamond" panose="02020404030301010803" pitchFamily="18" charset="0"/>
              </a:rPr>
              <a:t>2</a:t>
            </a:r>
            <a:r>
              <a:rPr lang="en-US" sz="2000" dirty="0">
                <a:latin typeface="Garamond" panose="02020404030301010803" pitchFamily="18" charset="0"/>
              </a:rPr>
              <a:t> becomes insignificant. </a:t>
            </a:r>
          </a:p>
          <a:p>
            <a:pPr marL="34290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NO</a:t>
            </a:r>
            <a:r>
              <a:rPr lang="en-US" sz="2000" baseline="-25000" dirty="0">
                <a:latin typeface="Garamond" panose="02020404030301010803" pitchFamily="18" charset="0"/>
              </a:rPr>
              <a:t>2</a:t>
            </a:r>
            <a:r>
              <a:rPr lang="en-US" sz="2000" dirty="0">
                <a:latin typeface="Garamond" panose="02020404030301010803" pitchFamily="18" charset="0"/>
              </a:rPr>
              <a:t> </a:t>
            </a:r>
            <a:r>
              <a:rPr lang="en-US" sz="2000" dirty="0" smtClean="0">
                <a:latin typeface="Garamond" panose="02020404030301010803" pitchFamily="18" charset="0"/>
              </a:rPr>
              <a:t>modelled peak </a:t>
            </a:r>
            <a:r>
              <a:rPr lang="en-US" sz="2000" dirty="0">
                <a:latin typeface="Garamond" panose="02020404030301010803" pitchFamily="18" charset="0"/>
              </a:rPr>
              <a:t>concentration was in April at </a:t>
            </a:r>
            <a:r>
              <a:rPr lang="en-US" sz="2000" dirty="0" smtClean="0">
                <a:latin typeface="Garamond" panose="02020404030301010803" pitchFamily="18" charset="0"/>
              </a:rPr>
              <a:t>52μg/m</a:t>
            </a:r>
            <a:r>
              <a:rPr lang="en-US" sz="2000" baseline="30000" dirty="0" smtClean="0">
                <a:latin typeface="Garamond" panose="02020404030301010803" pitchFamily="18" charset="0"/>
              </a:rPr>
              <a:t>3</a:t>
            </a:r>
            <a:r>
              <a:rPr lang="en-US" sz="2000" dirty="0">
                <a:latin typeface="Garamond" panose="02020404030301010803" pitchFamily="18" charset="0"/>
              </a:rPr>
              <a:t>. </a:t>
            </a:r>
            <a:r>
              <a:rPr lang="en-US" sz="2000" dirty="0" smtClean="0">
                <a:latin typeface="Garamond" panose="02020404030301010803" pitchFamily="18" charset="0"/>
              </a:rPr>
              <a:t>The </a:t>
            </a:r>
            <a:r>
              <a:rPr lang="en-US" sz="2000" dirty="0">
                <a:latin typeface="Garamond" panose="02020404030301010803" pitchFamily="18" charset="0"/>
              </a:rPr>
              <a:t>peak contribution towards S-E direction was </a:t>
            </a:r>
            <a:r>
              <a:rPr lang="en-US" sz="2000" dirty="0" smtClean="0">
                <a:latin typeface="Garamond" panose="02020404030301010803" pitchFamily="18" charset="0"/>
              </a:rPr>
              <a:t>45μg/m</a:t>
            </a:r>
            <a:r>
              <a:rPr lang="en-US" sz="2000" baseline="30000" dirty="0" smtClean="0">
                <a:latin typeface="Garamond" panose="02020404030301010803" pitchFamily="18" charset="0"/>
              </a:rPr>
              <a:t>3</a:t>
            </a:r>
            <a:r>
              <a:rPr lang="en-US" sz="2000" dirty="0" smtClean="0">
                <a:latin typeface="Garamond" panose="02020404030301010803" pitchFamily="18" charset="0"/>
              </a:rPr>
              <a:t> </a:t>
            </a:r>
            <a:r>
              <a:rPr lang="en-US" sz="2000" dirty="0">
                <a:latin typeface="Garamond" panose="02020404030301010803" pitchFamily="18" charset="0"/>
              </a:rPr>
              <a:t>at a distance of </a:t>
            </a:r>
            <a:r>
              <a:rPr lang="en-US" sz="2000" dirty="0" smtClean="0">
                <a:latin typeface="Garamond" panose="02020404030301010803" pitchFamily="18" charset="0"/>
              </a:rPr>
              <a:t>2.5km </a:t>
            </a:r>
            <a:r>
              <a:rPr lang="en-US" sz="2000" dirty="0">
                <a:latin typeface="Garamond" panose="02020404030301010803" pitchFamily="18" charset="0"/>
              </a:rPr>
              <a:t>and drops sharply to less than </a:t>
            </a:r>
            <a:r>
              <a:rPr lang="en-US" sz="2000" dirty="0" smtClean="0">
                <a:latin typeface="Garamond" panose="02020404030301010803" pitchFamily="18" charset="0"/>
              </a:rPr>
              <a:t>1μg/m</a:t>
            </a:r>
            <a:r>
              <a:rPr lang="en-US" sz="2000" baseline="30000" dirty="0" smtClean="0">
                <a:latin typeface="Garamond" panose="02020404030301010803" pitchFamily="18" charset="0"/>
              </a:rPr>
              <a:t>3</a:t>
            </a:r>
            <a:r>
              <a:rPr lang="en-US" sz="2000" dirty="0" smtClean="0">
                <a:latin typeface="Garamond" panose="02020404030301010803" pitchFamily="18" charset="0"/>
              </a:rPr>
              <a:t> </a:t>
            </a:r>
            <a:r>
              <a:rPr lang="en-US" sz="2000" dirty="0">
                <a:latin typeface="Garamond" panose="02020404030301010803" pitchFamily="18" charset="0"/>
              </a:rPr>
              <a:t>at a </a:t>
            </a:r>
            <a:r>
              <a:rPr lang="en-US" sz="2000" dirty="0" smtClean="0">
                <a:latin typeface="Garamond" panose="02020404030301010803" pitchFamily="18" charset="0"/>
              </a:rPr>
              <a:t>40km </a:t>
            </a:r>
            <a:r>
              <a:rPr lang="en-US" sz="2000" dirty="0">
                <a:latin typeface="Garamond" panose="02020404030301010803" pitchFamily="18" charset="0"/>
              </a:rPr>
              <a:t>distance from the plant. Thus, beyond </a:t>
            </a:r>
            <a:r>
              <a:rPr lang="en-US" sz="2000" dirty="0" smtClean="0">
                <a:latin typeface="Garamond" panose="02020404030301010803" pitchFamily="18" charset="0"/>
              </a:rPr>
              <a:t>40km </a:t>
            </a:r>
            <a:r>
              <a:rPr lang="en-US" sz="2000" dirty="0">
                <a:latin typeface="Garamond" panose="02020404030301010803" pitchFamily="18" charset="0"/>
              </a:rPr>
              <a:t>the impact of NO</a:t>
            </a:r>
            <a:r>
              <a:rPr lang="en-US" sz="2000" baseline="-25000" dirty="0">
                <a:latin typeface="Garamond" panose="02020404030301010803" pitchFamily="18" charset="0"/>
              </a:rPr>
              <a:t>2</a:t>
            </a:r>
            <a:r>
              <a:rPr lang="en-US" sz="2000" dirty="0">
                <a:latin typeface="Garamond" panose="02020404030301010803" pitchFamily="18" charset="0"/>
              </a:rPr>
              <a:t> becomes insignificant</a:t>
            </a:r>
            <a:r>
              <a:rPr lang="en-US" sz="2000" dirty="0" smtClean="0">
                <a:latin typeface="Garamond" panose="02020404030301010803" pitchFamily="18" charset="0"/>
              </a:rPr>
              <a:t>.</a:t>
            </a:r>
          </a:p>
          <a:p>
            <a:pPr algn="just"/>
            <a:r>
              <a:rPr lang="en-US" sz="2000" dirty="0" smtClean="0">
                <a:latin typeface="Garamond" panose="02020404030301010803" pitchFamily="18" charset="0"/>
              </a:rPr>
              <a:t> </a:t>
            </a:r>
            <a:endParaRPr lang="en-US" sz="2000" dirty="0">
              <a:latin typeface="Garamond" panose="02020404030301010803" pitchFamily="18" charset="0"/>
            </a:endParaRPr>
          </a:p>
          <a:p>
            <a:endParaRPr lang="en-US" sz="2000" dirty="0"/>
          </a:p>
          <a:p>
            <a:pPr lvl="0"/>
            <a:endParaRPr lang="en-US" sz="2000" dirty="0"/>
          </a:p>
        </p:txBody>
      </p:sp>
      <p:sp>
        <p:nvSpPr>
          <p:cNvPr id="4" name="Rectangle 3"/>
          <p:cNvSpPr/>
          <p:nvPr/>
        </p:nvSpPr>
        <p:spPr>
          <a:xfrm>
            <a:off x="1489675" y="921185"/>
            <a:ext cx="7514282" cy="830997"/>
          </a:xfrm>
          <a:prstGeom prst="rect">
            <a:avLst/>
          </a:prstGeom>
        </p:spPr>
        <p:txBody>
          <a:bodyPr wrap="square">
            <a:spAutoFit/>
          </a:bodyPr>
          <a:lstStyle/>
          <a:p>
            <a:r>
              <a:rPr lang="en-US" sz="2400" b="1" u="sng" dirty="0">
                <a:latin typeface="Garamond" panose="02020404030301010803" pitchFamily="18" charset="0"/>
              </a:rPr>
              <a:t>Air Quality Dispersion Modeling Study, Jan 2020</a:t>
            </a:r>
            <a:r>
              <a:rPr lang="en-US" sz="2400" dirty="0">
                <a:latin typeface="Garamond" panose="02020404030301010803" pitchFamily="18" charset="0"/>
              </a:rPr>
              <a:t/>
            </a:r>
            <a:br>
              <a:rPr lang="en-US" sz="2400" dirty="0">
                <a:latin typeface="Garamond" panose="02020404030301010803" pitchFamily="18" charset="0"/>
              </a:rPr>
            </a:br>
            <a:endParaRPr lang="en-US" sz="2400" dirty="0"/>
          </a:p>
        </p:txBody>
      </p:sp>
      <p:sp>
        <p:nvSpPr>
          <p:cNvPr id="5" name="Rectangle 4"/>
          <p:cNvSpPr/>
          <p:nvPr/>
        </p:nvSpPr>
        <p:spPr>
          <a:xfrm>
            <a:off x="1751547" y="322201"/>
            <a:ext cx="9196539" cy="400110"/>
          </a:xfrm>
          <a:prstGeom prst="rect">
            <a:avLst/>
          </a:prstGeom>
        </p:spPr>
        <p:txBody>
          <a:bodyPr wrap="square">
            <a:sp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2748293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81070"/>
            <a:ext cx="10515600" cy="4351338"/>
          </a:xfrm>
        </p:spPr>
        <p:txBody>
          <a:bodyPr>
            <a:noAutofit/>
          </a:bodyPr>
          <a:lstStyle/>
          <a:p>
            <a:r>
              <a:rPr lang="en-US" sz="2000" b="1" dirty="0">
                <a:latin typeface="Garamond" panose="02020404030301010803" pitchFamily="18" charset="0"/>
              </a:rPr>
              <a:t>Study Conclusions </a:t>
            </a: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Similarly</a:t>
            </a:r>
            <a:r>
              <a:rPr lang="en-US" sz="2000" dirty="0">
                <a:latin typeface="Garamond" panose="02020404030301010803" pitchFamily="18" charset="0"/>
              </a:rPr>
              <a:t>, it has also been indicated that the 24-hourly mean peak concentration of SO4 was 2.18 </a:t>
            </a:r>
            <a:r>
              <a:rPr lang="en-US" sz="2000" dirty="0" err="1">
                <a:latin typeface="Garamond" panose="02020404030301010803" pitchFamily="18" charset="0"/>
              </a:rPr>
              <a:t>μg</a:t>
            </a:r>
            <a:r>
              <a:rPr lang="en-US" sz="2000" dirty="0">
                <a:latin typeface="Garamond" panose="02020404030301010803" pitchFamily="18" charset="0"/>
              </a:rPr>
              <a:t>/m3 in the S-E direction at 12 km which drops to 0.73 </a:t>
            </a:r>
            <a:r>
              <a:rPr lang="en-US" sz="2000" dirty="0" err="1">
                <a:latin typeface="Garamond" panose="02020404030301010803" pitchFamily="18" charset="0"/>
              </a:rPr>
              <a:t>μg</a:t>
            </a:r>
            <a:r>
              <a:rPr lang="en-US" sz="2000" dirty="0">
                <a:latin typeface="Garamond" panose="02020404030301010803" pitchFamily="18" charset="0"/>
              </a:rPr>
              <a:t>/m3 in S-E direction at a distance of about </a:t>
            </a:r>
            <a:r>
              <a:rPr lang="en-US" sz="2000">
                <a:latin typeface="Garamond" panose="02020404030301010803" pitchFamily="18" charset="0"/>
              </a:rPr>
              <a:t>250 </a:t>
            </a:r>
            <a:r>
              <a:rPr lang="en-US" sz="2000" smtClean="0">
                <a:latin typeface="Garamond" panose="02020404030301010803" pitchFamily="18" charset="0"/>
              </a:rPr>
              <a:t>km.</a:t>
            </a:r>
          </a:p>
          <a:p>
            <a:pPr marL="0" indent="0" algn="just">
              <a:buNone/>
            </a:pP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24-hourly mean peak concentration of NO3 was 0.41 </a:t>
            </a:r>
            <a:r>
              <a:rPr lang="en-US" sz="2000" dirty="0" err="1">
                <a:latin typeface="Garamond" panose="02020404030301010803" pitchFamily="18" charset="0"/>
              </a:rPr>
              <a:t>μg</a:t>
            </a:r>
            <a:r>
              <a:rPr lang="en-US" sz="2000" dirty="0">
                <a:latin typeface="Garamond" panose="02020404030301010803" pitchFamily="18" charset="0"/>
              </a:rPr>
              <a:t>/m3 in S E direction at a distance of about 12 km and it drops to less than 0.002 </a:t>
            </a:r>
            <a:r>
              <a:rPr lang="en-US" sz="2000" dirty="0" err="1">
                <a:latin typeface="Garamond" panose="02020404030301010803" pitchFamily="18" charset="0"/>
              </a:rPr>
              <a:t>μg</a:t>
            </a:r>
            <a:r>
              <a:rPr lang="en-US" sz="2000" dirty="0">
                <a:latin typeface="Garamond" panose="02020404030301010803" pitchFamily="18" charset="0"/>
              </a:rPr>
              <a:t>/m3 at a distance of about 250 km.</a:t>
            </a:r>
            <a:endParaRPr lang="en-US" sz="2000" dirty="0"/>
          </a:p>
        </p:txBody>
      </p:sp>
      <p:sp>
        <p:nvSpPr>
          <p:cNvPr id="5" name="Rectangle 4"/>
          <p:cNvSpPr/>
          <p:nvPr/>
        </p:nvSpPr>
        <p:spPr>
          <a:xfrm>
            <a:off x="1751547" y="322201"/>
            <a:ext cx="9196539" cy="400110"/>
          </a:xfrm>
          <a:prstGeom prst="rect">
            <a:avLst/>
          </a:prstGeom>
        </p:spPr>
        <p:txBody>
          <a:bodyPr wrap="square">
            <a:sp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6" name="Rectangle 5"/>
          <p:cNvSpPr/>
          <p:nvPr/>
        </p:nvSpPr>
        <p:spPr>
          <a:xfrm>
            <a:off x="838200" y="908307"/>
            <a:ext cx="7514282" cy="830997"/>
          </a:xfrm>
          <a:prstGeom prst="rect">
            <a:avLst/>
          </a:prstGeom>
        </p:spPr>
        <p:txBody>
          <a:bodyPr wrap="square">
            <a:spAutoFit/>
          </a:bodyPr>
          <a:lstStyle/>
          <a:p>
            <a:r>
              <a:rPr lang="en-US" sz="2400" b="1" u="sng" dirty="0">
                <a:latin typeface="Garamond" panose="02020404030301010803" pitchFamily="18" charset="0"/>
              </a:rPr>
              <a:t>Air Quality Dispersion Modeling Study, Jan 2020</a:t>
            </a:r>
            <a:r>
              <a:rPr lang="en-US" sz="2400" dirty="0">
                <a:latin typeface="Garamond" panose="02020404030301010803" pitchFamily="18" charset="0"/>
              </a:rPr>
              <a:t/>
            </a:r>
            <a:br>
              <a:rPr lang="en-US" sz="2400" dirty="0">
                <a:latin typeface="Garamond" panose="02020404030301010803" pitchFamily="18" charset="0"/>
              </a:rPr>
            </a:br>
            <a:endParaRPr lang="en-US" sz="2400" dirty="0"/>
          </a:p>
        </p:txBody>
      </p:sp>
    </p:spTree>
    <p:extLst>
      <p:ext uri="{BB962C8B-B14F-4D97-AF65-F5344CB8AC3E}">
        <p14:creationId xmlns:p14="http://schemas.microsoft.com/office/powerpoint/2010/main" val="277247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60605" y="296562"/>
            <a:ext cx="9144000" cy="454111"/>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3" name="Subtitle 2"/>
          <p:cNvSpPr>
            <a:spLocks noGrp="1"/>
          </p:cNvSpPr>
          <p:nvPr>
            <p:ph type="subTitle" idx="1"/>
          </p:nvPr>
        </p:nvSpPr>
        <p:spPr>
          <a:xfrm>
            <a:off x="1433384" y="1354783"/>
            <a:ext cx="9156700" cy="1899164"/>
          </a:xfrm>
        </p:spPr>
        <p:txBody>
          <a:bodyPr>
            <a:noAutofit/>
          </a:bodyPr>
          <a:lstStyle/>
          <a:p>
            <a:pPr marL="342900" lvl="0" indent="-342900" algn="just">
              <a:buFont typeface="Wingdings" panose="05000000000000000000" pitchFamily="2" charset="2"/>
              <a:buChar char="Ø"/>
            </a:pPr>
            <a:r>
              <a:rPr lang="en-IN" sz="2000" dirty="0">
                <a:latin typeface="Garamond" panose="02020404030301010803" pitchFamily="18" charset="0"/>
              </a:rPr>
              <a:t>The latest </a:t>
            </a:r>
            <a:r>
              <a:rPr lang="en-IN" sz="2000" dirty="0" smtClean="0">
                <a:latin typeface="Garamond" panose="02020404030301010803" pitchFamily="18" charset="0"/>
              </a:rPr>
              <a:t>(CPCB,2018) Ambient </a:t>
            </a:r>
            <a:r>
              <a:rPr lang="en-IN" sz="2000" dirty="0">
                <a:latin typeface="Garamond" panose="02020404030301010803" pitchFamily="18" charset="0"/>
              </a:rPr>
              <a:t>Air Quality data (SO</a:t>
            </a:r>
            <a:r>
              <a:rPr lang="en-IN" sz="2000" baseline="-25000" dirty="0">
                <a:latin typeface="Garamond" panose="02020404030301010803" pitchFamily="18" charset="0"/>
              </a:rPr>
              <a:t>2</a:t>
            </a:r>
            <a:r>
              <a:rPr lang="en-IN" sz="2000" dirty="0">
                <a:latin typeface="Garamond" panose="02020404030301010803" pitchFamily="18" charset="0"/>
              </a:rPr>
              <a:t>, NO</a:t>
            </a:r>
            <a:r>
              <a:rPr lang="en-IN" sz="2000" baseline="-25000" dirty="0">
                <a:latin typeface="Garamond" panose="02020404030301010803" pitchFamily="18" charset="0"/>
              </a:rPr>
              <a:t>2</a:t>
            </a:r>
            <a:r>
              <a:rPr lang="en-IN" sz="2000" dirty="0">
                <a:latin typeface="Garamond" panose="02020404030301010803" pitchFamily="18" charset="0"/>
              </a:rPr>
              <a:t>, PM</a:t>
            </a:r>
            <a:r>
              <a:rPr lang="en-IN" sz="2000" baseline="-25000" dirty="0">
                <a:latin typeface="Garamond" panose="02020404030301010803" pitchFamily="18" charset="0"/>
              </a:rPr>
              <a:t>10</a:t>
            </a:r>
            <a:r>
              <a:rPr lang="en-IN" sz="2000" dirty="0">
                <a:latin typeface="Garamond" panose="02020404030301010803" pitchFamily="18" charset="0"/>
              </a:rPr>
              <a:t>, PM</a:t>
            </a:r>
            <a:r>
              <a:rPr lang="en-IN" sz="2000" baseline="-25000" dirty="0">
                <a:latin typeface="Garamond" panose="02020404030301010803" pitchFamily="18" charset="0"/>
              </a:rPr>
              <a:t>2.5</a:t>
            </a:r>
            <a:r>
              <a:rPr lang="en-IN" sz="2000" dirty="0">
                <a:latin typeface="Garamond" panose="02020404030301010803" pitchFamily="18" charset="0"/>
              </a:rPr>
              <a:t>) monitored at 745 Stations located across the </a:t>
            </a:r>
            <a:r>
              <a:rPr lang="en-IN" sz="2000" dirty="0" smtClean="0">
                <a:latin typeface="Garamond" panose="02020404030301010803" pitchFamily="18" charset="0"/>
              </a:rPr>
              <a:t>country available then was </a:t>
            </a:r>
            <a:r>
              <a:rPr lang="en-IN" sz="2000" dirty="0">
                <a:latin typeface="Garamond" panose="02020404030301010803" pitchFamily="18" charset="0"/>
              </a:rPr>
              <a:t>analysed by CEA. Refer Annexure I of the report</a:t>
            </a:r>
            <a:r>
              <a:rPr lang="en-IN" sz="2000" dirty="0" smtClean="0">
                <a:latin typeface="Garamond" panose="02020404030301010803" pitchFamily="18" charset="0"/>
              </a:rPr>
              <a:t>. </a:t>
            </a:r>
            <a:r>
              <a:rPr lang="en-IN" sz="1600" dirty="0" smtClean="0">
                <a:latin typeface="Garamond" panose="02020404030301010803" pitchFamily="18" charset="0"/>
              </a:rPr>
              <a:t>(</a:t>
            </a:r>
            <a:r>
              <a:rPr lang="en-IN" sz="1600" i="1" dirty="0" smtClean="0">
                <a:latin typeface="Garamond" panose="02020404030301010803" pitchFamily="18" charset="0"/>
              </a:rPr>
              <a:t>Data is available for 24 hr. average (min./max.) and annual average</a:t>
            </a:r>
            <a:r>
              <a:rPr lang="en-IN" sz="1600" dirty="0" smtClean="0">
                <a:latin typeface="Garamond" panose="02020404030301010803" pitchFamily="18" charset="0"/>
              </a:rPr>
              <a:t>) </a:t>
            </a:r>
            <a:endParaRPr lang="en-US" sz="2000" dirty="0">
              <a:latin typeface="Garamond" panose="02020404030301010803" pitchFamily="18" charset="0"/>
            </a:endParaRPr>
          </a:p>
          <a:p>
            <a:pPr marL="342900" lvl="0" indent="-342900" algn="just">
              <a:buFont typeface="Wingdings" panose="05000000000000000000" pitchFamily="2" charset="2"/>
              <a:buChar char="Ø"/>
            </a:pPr>
            <a:r>
              <a:rPr lang="en-IN" sz="2000" dirty="0" smtClean="0">
                <a:latin typeface="Garamond" panose="02020404030301010803" pitchFamily="18" charset="0"/>
              </a:rPr>
              <a:t>SO</a:t>
            </a:r>
            <a:r>
              <a:rPr lang="en-IN" sz="2000" baseline="-25000" dirty="0" smtClean="0">
                <a:latin typeface="Garamond" panose="02020404030301010803" pitchFamily="18" charset="0"/>
              </a:rPr>
              <a:t>2</a:t>
            </a:r>
            <a:r>
              <a:rPr lang="en-IN" sz="2000" dirty="0" smtClean="0">
                <a:latin typeface="Garamond" panose="02020404030301010803" pitchFamily="18" charset="0"/>
              </a:rPr>
              <a:t> </a:t>
            </a:r>
            <a:r>
              <a:rPr lang="en-IN" sz="2000" dirty="0">
                <a:latin typeface="Garamond" panose="02020404030301010803" pitchFamily="18" charset="0"/>
              </a:rPr>
              <a:t>ground based levels across the country </a:t>
            </a:r>
            <a:r>
              <a:rPr lang="en-IN" sz="2000" dirty="0" smtClean="0">
                <a:latin typeface="Garamond" panose="02020404030301010803" pitchFamily="18" charset="0"/>
              </a:rPr>
              <a:t>were </a:t>
            </a:r>
            <a:r>
              <a:rPr lang="en-IN" sz="2000" dirty="0">
                <a:latin typeface="Garamond" panose="02020404030301010803" pitchFamily="18" charset="0"/>
              </a:rPr>
              <a:t>mostly within a range of </a:t>
            </a:r>
            <a:r>
              <a:rPr lang="en-IN" sz="2000" dirty="0" smtClean="0">
                <a:latin typeface="Garamond" panose="02020404030301010803" pitchFamily="18" charset="0"/>
              </a:rPr>
              <a:t>     0-40µg/m</a:t>
            </a:r>
            <a:r>
              <a:rPr lang="en-IN" sz="2000" baseline="30000" dirty="0" smtClean="0">
                <a:latin typeface="Garamond" panose="02020404030301010803" pitchFamily="18" charset="0"/>
              </a:rPr>
              <a:t>3</a:t>
            </a:r>
            <a:r>
              <a:rPr lang="en-IN" sz="2000" dirty="0" smtClean="0">
                <a:latin typeface="Garamond" panose="02020404030301010803" pitchFamily="18" charset="0"/>
              </a:rPr>
              <a:t> (considered </a:t>
            </a:r>
            <a:r>
              <a:rPr lang="en-IN" sz="2000" i="1" dirty="0" smtClean="0">
                <a:latin typeface="Garamond" panose="02020404030301010803" pitchFamily="18" charset="0"/>
              </a:rPr>
              <a:t>Good</a:t>
            </a:r>
            <a:r>
              <a:rPr lang="en-IN" sz="2000" dirty="0" smtClean="0">
                <a:latin typeface="Garamond" panose="02020404030301010803" pitchFamily="18" charset="0"/>
              </a:rPr>
              <a:t> </a:t>
            </a:r>
            <a:r>
              <a:rPr lang="en-IN" sz="2000" dirty="0">
                <a:latin typeface="Garamond" panose="02020404030301010803" pitchFamily="18" charset="0"/>
              </a:rPr>
              <a:t>as per CPCB standards) and similar trend with some exceptions </a:t>
            </a:r>
            <a:r>
              <a:rPr lang="en-IN" sz="2000" dirty="0" smtClean="0">
                <a:latin typeface="Garamond" panose="02020404030301010803" pitchFamily="18" charset="0"/>
              </a:rPr>
              <a:t>was </a:t>
            </a:r>
            <a:r>
              <a:rPr lang="en-IN" sz="2000" dirty="0">
                <a:latin typeface="Garamond" panose="02020404030301010803" pitchFamily="18" charset="0"/>
              </a:rPr>
              <a:t>seen in the case of NO</a:t>
            </a:r>
            <a:r>
              <a:rPr lang="en-IN" sz="2000" baseline="-25000" dirty="0">
                <a:latin typeface="Garamond" panose="02020404030301010803" pitchFamily="18" charset="0"/>
              </a:rPr>
              <a:t>2</a:t>
            </a:r>
            <a:r>
              <a:rPr lang="en-IN" sz="2000" dirty="0">
                <a:latin typeface="Garamond" panose="02020404030301010803" pitchFamily="18" charset="0"/>
              </a:rPr>
              <a:t> levels. </a:t>
            </a:r>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a:p>
            <a:pPr algn="just"/>
            <a:endParaRPr lang="en-US" sz="2000" dirty="0">
              <a:latin typeface="Garamond" panose="02020404030301010803" pitchFamily="18" charset="0"/>
            </a:endParaRPr>
          </a:p>
        </p:txBody>
      </p:sp>
      <p:sp>
        <p:nvSpPr>
          <p:cNvPr id="4" name="Rectangle 3"/>
          <p:cNvSpPr/>
          <p:nvPr/>
        </p:nvSpPr>
        <p:spPr>
          <a:xfrm>
            <a:off x="1823564" y="632940"/>
            <a:ext cx="5590490" cy="461665"/>
          </a:xfrm>
          <a:prstGeom prst="rect">
            <a:avLst/>
          </a:prstGeom>
        </p:spPr>
        <p:txBody>
          <a:bodyPr wrap="square">
            <a:spAutoFit/>
          </a:bodyPr>
          <a:lstStyle/>
          <a:p>
            <a:r>
              <a:rPr lang="en-IN" sz="2400" b="1" u="sng" dirty="0" smtClean="0">
                <a:latin typeface="Garamond" panose="02020404030301010803" pitchFamily="18" charset="0"/>
                <a:hlinkClick r:id="rId2" action="ppaction://hlinkfile"/>
              </a:rPr>
              <a:t>Ambient Air Quality Data (CPCB, 2018</a:t>
            </a:r>
            <a:r>
              <a:rPr lang="en-IN" sz="2400" b="1" dirty="0" smtClean="0">
                <a:latin typeface="Garamond" panose="02020404030301010803" pitchFamily="18" charset="0"/>
                <a:hlinkClick r:id="rId2" action="ppaction://hlinkfile"/>
              </a:rPr>
              <a:t>)</a:t>
            </a:r>
            <a:endParaRPr lang="en-US" sz="2400" dirty="0"/>
          </a:p>
        </p:txBody>
      </p:sp>
      <p:sp>
        <p:nvSpPr>
          <p:cNvPr id="5" name="Subtitle 2"/>
          <p:cNvSpPr txBox="1">
            <a:spLocks/>
          </p:cNvSpPr>
          <p:nvPr/>
        </p:nvSpPr>
        <p:spPr>
          <a:xfrm>
            <a:off x="1392195" y="3332341"/>
            <a:ext cx="9525000" cy="9096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buFont typeface="Wingdings" panose="05000000000000000000" pitchFamily="2" charset="2"/>
              <a:buChar char="Ø"/>
            </a:pPr>
            <a:r>
              <a:rPr lang="en-IN" sz="2000" dirty="0" err="1" smtClean="0">
                <a:latin typeface="Garamond" panose="02020404030301010803" pitchFamily="18" charset="0"/>
              </a:rPr>
              <a:t>MoEF&amp;CC</a:t>
            </a:r>
            <a:r>
              <a:rPr lang="en-IN" sz="2000" dirty="0" smtClean="0">
                <a:latin typeface="Garamond" panose="02020404030301010803" pitchFamily="18" charset="0"/>
              </a:rPr>
              <a:t> has adopted air quality standards for the country and defined the AQI index for categorizing the Ambient Air Quality </a:t>
            </a:r>
            <a:r>
              <a:rPr lang="en-IN" sz="2000" i="1" dirty="0" smtClean="0">
                <a:latin typeface="Garamond" panose="02020404030301010803" pitchFamily="18" charset="0"/>
              </a:rPr>
              <a:t>(“good”</a:t>
            </a:r>
            <a:r>
              <a:rPr lang="en-IN" sz="2000" dirty="0" smtClean="0">
                <a:latin typeface="Garamond" panose="02020404030301010803" pitchFamily="18" charset="0"/>
              </a:rPr>
              <a:t> to </a:t>
            </a:r>
            <a:r>
              <a:rPr lang="en-IN" sz="2000" i="1" dirty="0" smtClean="0">
                <a:latin typeface="Garamond" panose="02020404030301010803" pitchFamily="18" charset="0"/>
              </a:rPr>
              <a:t>“severe”</a:t>
            </a:r>
            <a:r>
              <a:rPr lang="en-IN" sz="2000" dirty="0" smtClean="0">
                <a:latin typeface="Garamond" panose="02020404030301010803" pitchFamily="18" charset="0"/>
              </a:rPr>
              <a:t>) based on the various sub-indices concentration levels as indicated below. </a:t>
            </a:r>
          </a:p>
          <a:p>
            <a:pPr marL="342900" indent="-342900" algn="just">
              <a:buFont typeface="Wingdings" panose="05000000000000000000" pitchFamily="2" charset="2"/>
              <a:buChar char="Ø"/>
            </a:pPr>
            <a:endParaRPr lang="en-IN" sz="2200" dirty="0" smtClean="0">
              <a:latin typeface="Garamond" panose="02020404030301010803" pitchFamily="18" charset="0"/>
            </a:endParaRPr>
          </a:p>
          <a:p>
            <a:pPr marL="342900" indent="-342900" algn="l">
              <a:buFont typeface="Wingdings" panose="05000000000000000000" pitchFamily="2" charset="2"/>
              <a:buChar char="Ø"/>
            </a:pPr>
            <a:endParaRPr lang="en-IN" sz="2200" dirty="0" smtClean="0">
              <a:latin typeface="Garamond" panose="02020404030301010803" pitchFamily="18" charset="0"/>
            </a:endParaRPr>
          </a:p>
          <a:p>
            <a:pPr marL="342900" indent="-342900" algn="l">
              <a:buFont typeface="Wingdings" panose="05000000000000000000" pitchFamily="2" charset="2"/>
              <a:buChar char="Ø"/>
            </a:pPr>
            <a:endParaRPr lang="en-IN" sz="2200" dirty="0" smtClean="0">
              <a:latin typeface="Garamond" panose="02020404030301010803" pitchFamily="18" charset="0"/>
            </a:endParaRPr>
          </a:p>
          <a:p>
            <a:pPr marL="342900" indent="-342900" algn="l">
              <a:buFont typeface="Wingdings" panose="05000000000000000000" pitchFamily="2" charset="2"/>
              <a:buChar char="Ø"/>
            </a:pPr>
            <a:endParaRPr lang="en-US" sz="2200" dirty="0" smtClean="0">
              <a:latin typeface="Garamond" panose="02020404030301010803" pitchFamily="18" charset="0"/>
            </a:endParaRPr>
          </a:p>
          <a:p>
            <a:pPr marL="342900" indent="-342900" algn="l">
              <a:buFont typeface="Wingdings" panose="05000000000000000000" pitchFamily="2" charset="2"/>
              <a:buChar char="Ø"/>
            </a:pPr>
            <a:r>
              <a:rPr lang="en-IN" sz="2000" dirty="0" smtClean="0">
                <a:latin typeface="Garamond" panose="02020404030301010803" pitchFamily="18" charset="0"/>
                <a:hlinkClick r:id="rId3" action="ppaction://hlinkfile"/>
              </a:rPr>
              <a:t>The latest CPCB,2019 data</a:t>
            </a:r>
            <a:endParaRPr lang="en-IN" sz="2200" dirty="0" smtClean="0">
              <a:latin typeface="Garamond" panose="02020404030301010803" pitchFamily="18" charset="0"/>
            </a:endParaRPr>
          </a:p>
          <a:p>
            <a:pPr marL="342900" indent="-342900" algn="l"/>
            <a:endParaRPr lang="en-US" sz="800" dirty="0" smtClean="0">
              <a:latin typeface="Garamond" panose="02020404030301010803" pitchFamily="18" charset="0"/>
            </a:endParaRPr>
          </a:p>
          <a:p>
            <a:pPr marL="342900" indent="-342900" algn="just"/>
            <a:endParaRPr lang="en-IN" sz="2200" dirty="0" smtClean="0">
              <a:latin typeface="Garamond" panose="02020404030301010803" pitchFamily="18" charset="0"/>
            </a:endParaRPr>
          </a:p>
          <a:p>
            <a:pPr marL="342900" indent="-342900" algn="l">
              <a:buFont typeface="Wingdings" panose="05000000000000000000" pitchFamily="2" charset="2"/>
              <a:buChar char="Ø"/>
            </a:pPr>
            <a:endParaRPr lang="en-US" sz="800" dirty="0">
              <a:latin typeface="Garamond" panose="02020404030301010803"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177429943"/>
              </p:ext>
            </p:extLst>
          </p:nvPr>
        </p:nvGraphicFramePr>
        <p:xfrm>
          <a:off x="2129480" y="4405849"/>
          <a:ext cx="8394702" cy="1293274"/>
        </p:xfrm>
        <a:graphic>
          <a:graphicData uri="http://schemas.openxmlformats.org/drawingml/2006/table">
            <a:tbl>
              <a:tblPr firstRow="1" firstCol="1" bandRow="1">
                <a:tableStyleId>{5C22544A-7EE6-4342-B048-85BDC9FD1C3A}</a:tableStyleId>
              </a:tblPr>
              <a:tblGrid>
                <a:gridCol w="1674792">
                  <a:extLst>
                    <a:ext uri="{9D8B030D-6E8A-4147-A177-3AD203B41FA5}">
                      <a16:colId xmlns:a16="http://schemas.microsoft.com/office/drawing/2014/main" val="1460824756"/>
                    </a:ext>
                  </a:extLst>
                </a:gridCol>
                <a:gridCol w="839990">
                  <a:extLst>
                    <a:ext uri="{9D8B030D-6E8A-4147-A177-3AD203B41FA5}">
                      <a16:colId xmlns:a16="http://schemas.microsoft.com/office/drawing/2014/main" val="3317727823"/>
                    </a:ext>
                  </a:extLst>
                </a:gridCol>
                <a:gridCol w="1371419">
                  <a:extLst>
                    <a:ext uri="{9D8B030D-6E8A-4147-A177-3AD203B41FA5}">
                      <a16:colId xmlns:a16="http://schemas.microsoft.com/office/drawing/2014/main" val="1265169626"/>
                    </a:ext>
                  </a:extLst>
                </a:gridCol>
                <a:gridCol w="1428543">
                  <a:extLst>
                    <a:ext uri="{9D8B030D-6E8A-4147-A177-3AD203B41FA5}">
                      <a16:colId xmlns:a16="http://schemas.microsoft.com/office/drawing/2014/main" val="3884738936"/>
                    </a:ext>
                  </a:extLst>
                </a:gridCol>
                <a:gridCol w="1026652">
                  <a:extLst>
                    <a:ext uri="{9D8B030D-6E8A-4147-A177-3AD203B41FA5}">
                      <a16:colId xmlns:a16="http://schemas.microsoft.com/office/drawing/2014/main" val="4114921656"/>
                    </a:ext>
                  </a:extLst>
                </a:gridCol>
                <a:gridCol w="1119986">
                  <a:extLst>
                    <a:ext uri="{9D8B030D-6E8A-4147-A177-3AD203B41FA5}">
                      <a16:colId xmlns:a16="http://schemas.microsoft.com/office/drawing/2014/main" val="1792482621"/>
                    </a:ext>
                  </a:extLst>
                </a:gridCol>
                <a:gridCol w="933320">
                  <a:extLst>
                    <a:ext uri="{9D8B030D-6E8A-4147-A177-3AD203B41FA5}">
                      <a16:colId xmlns:a16="http://schemas.microsoft.com/office/drawing/2014/main" val="3581763125"/>
                    </a:ext>
                  </a:extLst>
                </a:gridCol>
              </a:tblGrid>
              <a:tr h="711523">
                <a:tc>
                  <a:txBody>
                    <a:bodyPr/>
                    <a:lstStyle/>
                    <a:p>
                      <a:pPr marL="0" marR="57150" algn="just">
                        <a:lnSpc>
                          <a:spcPct val="150000"/>
                        </a:lnSpc>
                        <a:spcBef>
                          <a:spcPts val="0"/>
                        </a:spcBef>
                        <a:spcAft>
                          <a:spcPts val="0"/>
                        </a:spcAft>
                      </a:pP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tc>
                  <a:txBody>
                    <a:bodyPr/>
                    <a:lstStyle/>
                    <a:p>
                      <a:pPr marL="0" marR="57150" algn="just">
                        <a:lnSpc>
                          <a:spcPct val="150000"/>
                        </a:lnSpc>
                        <a:spcBef>
                          <a:spcPts val="0"/>
                        </a:spcBef>
                        <a:spcAft>
                          <a:spcPts val="0"/>
                        </a:spcAft>
                      </a:pPr>
                      <a:r>
                        <a:rPr lang="en-IN" sz="1800" dirty="0">
                          <a:effectLst/>
                          <a:latin typeface="Garamond" panose="02020404030301010803" pitchFamily="18" charset="0"/>
                        </a:rPr>
                        <a:t>Good</a:t>
                      </a: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tc>
                  <a:txBody>
                    <a:bodyPr/>
                    <a:lstStyle/>
                    <a:p>
                      <a:pPr marL="0" marR="57150" algn="just">
                        <a:lnSpc>
                          <a:spcPct val="150000"/>
                        </a:lnSpc>
                        <a:spcBef>
                          <a:spcPts val="0"/>
                        </a:spcBef>
                        <a:spcAft>
                          <a:spcPts val="0"/>
                        </a:spcAft>
                      </a:pPr>
                      <a:r>
                        <a:rPr lang="en-IN" sz="1800" dirty="0">
                          <a:effectLst/>
                          <a:latin typeface="Garamond" panose="02020404030301010803" pitchFamily="18" charset="0"/>
                        </a:rPr>
                        <a:t>Satisfactory</a:t>
                      </a: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tc>
                  <a:txBody>
                    <a:bodyPr/>
                    <a:lstStyle/>
                    <a:p>
                      <a:pPr marL="0" marR="57150" algn="just">
                        <a:lnSpc>
                          <a:spcPct val="150000"/>
                        </a:lnSpc>
                        <a:spcBef>
                          <a:spcPts val="0"/>
                        </a:spcBef>
                        <a:spcAft>
                          <a:spcPts val="0"/>
                        </a:spcAft>
                      </a:pPr>
                      <a:r>
                        <a:rPr lang="en-IN" sz="1800" dirty="0">
                          <a:effectLst/>
                          <a:latin typeface="Garamond" panose="02020404030301010803" pitchFamily="18" charset="0"/>
                        </a:rPr>
                        <a:t>Moderately Polluted</a:t>
                      </a: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tc>
                  <a:txBody>
                    <a:bodyPr/>
                    <a:lstStyle/>
                    <a:p>
                      <a:pPr marL="0" marR="57150" algn="just">
                        <a:lnSpc>
                          <a:spcPct val="150000"/>
                        </a:lnSpc>
                        <a:spcBef>
                          <a:spcPts val="0"/>
                        </a:spcBef>
                        <a:spcAft>
                          <a:spcPts val="0"/>
                        </a:spcAft>
                      </a:pPr>
                      <a:r>
                        <a:rPr lang="en-IN" sz="1800" dirty="0">
                          <a:effectLst/>
                          <a:latin typeface="Garamond" panose="02020404030301010803" pitchFamily="18" charset="0"/>
                        </a:rPr>
                        <a:t>Poor</a:t>
                      </a: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tc>
                  <a:txBody>
                    <a:bodyPr/>
                    <a:lstStyle/>
                    <a:p>
                      <a:pPr marL="0" marR="57150" algn="just">
                        <a:lnSpc>
                          <a:spcPct val="150000"/>
                        </a:lnSpc>
                        <a:spcBef>
                          <a:spcPts val="0"/>
                        </a:spcBef>
                        <a:spcAft>
                          <a:spcPts val="0"/>
                        </a:spcAft>
                      </a:pPr>
                      <a:r>
                        <a:rPr lang="en-IN" sz="1800" dirty="0">
                          <a:effectLst/>
                          <a:latin typeface="Garamond" panose="02020404030301010803" pitchFamily="18" charset="0"/>
                        </a:rPr>
                        <a:t>Very Poor</a:t>
                      </a: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tc>
                  <a:txBody>
                    <a:bodyPr/>
                    <a:lstStyle/>
                    <a:p>
                      <a:pPr marL="0" marR="57150" algn="just">
                        <a:lnSpc>
                          <a:spcPct val="150000"/>
                        </a:lnSpc>
                        <a:spcBef>
                          <a:spcPts val="0"/>
                        </a:spcBef>
                        <a:spcAft>
                          <a:spcPts val="0"/>
                        </a:spcAft>
                      </a:pPr>
                      <a:r>
                        <a:rPr lang="en-IN" sz="1800" dirty="0">
                          <a:effectLst/>
                          <a:latin typeface="Garamond" panose="02020404030301010803" pitchFamily="18" charset="0"/>
                        </a:rPr>
                        <a:t>Severe</a:t>
                      </a:r>
                      <a:endParaRPr lang="en-US" sz="1800" dirty="0">
                        <a:effectLst/>
                        <a:latin typeface="Garamond" panose="02020404030301010803" pitchFamily="18" charset="0"/>
                        <a:ea typeface="Calibri" panose="020F0502020204030204" pitchFamily="34" charset="0"/>
                        <a:cs typeface="Mangal"/>
                      </a:endParaRPr>
                    </a:p>
                  </a:txBody>
                  <a:tcPr marL="68580" marR="68580" marT="0" marB="0">
                    <a:solidFill>
                      <a:srgbClr val="002060"/>
                    </a:solidFill>
                  </a:tcPr>
                </a:tc>
                <a:extLst>
                  <a:ext uri="{0D108BD9-81ED-4DB2-BD59-A6C34878D82A}">
                    <a16:rowId xmlns:a16="http://schemas.microsoft.com/office/drawing/2014/main" val="1111736014"/>
                  </a:ext>
                </a:extLst>
              </a:tr>
              <a:tr h="470314">
                <a:tc>
                  <a:txBody>
                    <a:bodyPr/>
                    <a:lstStyle/>
                    <a:p>
                      <a:pPr marL="0" marR="57150" algn="just">
                        <a:lnSpc>
                          <a:spcPct val="150000"/>
                        </a:lnSpc>
                        <a:spcBef>
                          <a:spcPts val="0"/>
                        </a:spcBef>
                        <a:spcAft>
                          <a:spcPts val="0"/>
                        </a:spcAft>
                      </a:pPr>
                      <a:r>
                        <a:rPr lang="en-IN" sz="1800" b="1" dirty="0">
                          <a:effectLst/>
                          <a:latin typeface="Garamond" panose="02020404030301010803" pitchFamily="18" charset="0"/>
                        </a:rPr>
                        <a:t>SO</a:t>
                      </a:r>
                      <a:r>
                        <a:rPr lang="en-IN" sz="1800" b="1" baseline="-25000" dirty="0">
                          <a:effectLst/>
                          <a:latin typeface="Garamond" panose="02020404030301010803" pitchFamily="18" charset="0"/>
                        </a:rPr>
                        <a:t>2</a:t>
                      </a:r>
                      <a:r>
                        <a:rPr lang="en-IN" sz="1800" b="1" dirty="0">
                          <a:effectLst/>
                          <a:latin typeface="Garamond" panose="02020404030301010803" pitchFamily="18" charset="0"/>
                        </a:rPr>
                        <a:t> </a:t>
                      </a:r>
                      <a:r>
                        <a:rPr lang="en-IN" sz="1800" dirty="0" smtClean="0">
                          <a:effectLst/>
                          <a:latin typeface="Garamond" panose="02020404030301010803" pitchFamily="18" charset="0"/>
                        </a:rPr>
                        <a:t>(µg/m</a:t>
                      </a:r>
                      <a:r>
                        <a:rPr lang="en-IN" sz="1800" baseline="30000" dirty="0" smtClean="0">
                          <a:effectLst/>
                          <a:latin typeface="Garamond" panose="02020404030301010803" pitchFamily="18" charset="0"/>
                        </a:rPr>
                        <a:t>3</a:t>
                      </a:r>
                      <a:r>
                        <a:rPr lang="en-IN" sz="1800" dirty="0" smtClean="0">
                          <a:effectLst/>
                          <a:latin typeface="Garamond" panose="02020404030301010803" pitchFamily="18" charset="0"/>
                        </a:rPr>
                        <a:t>)</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rgbClr val="00B0F0"/>
                    </a:solidFill>
                  </a:tcPr>
                </a:tc>
                <a:tc>
                  <a:txBody>
                    <a:bodyPr/>
                    <a:lstStyle/>
                    <a:p>
                      <a:pPr marL="0" marR="57150" algn="ctr">
                        <a:lnSpc>
                          <a:spcPct val="150000"/>
                        </a:lnSpc>
                        <a:spcBef>
                          <a:spcPts val="0"/>
                        </a:spcBef>
                        <a:spcAft>
                          <a:spcPts val="0"/>
                        </a:spcAft>
                      </a:pPr>
                      <a:r>
                        <a:rPr lang="en-IN" sz="1800" b="1" dirty="0">
                          <a:effectLst/>
                          <a:latin typeface="Garamond" panose="02020404030301010803" pitchFamily="18" charset="0"/>
                        </a:rPr>
                        <a:t>0-40</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chemeClr val="accent6">
                        <a:lumMod val="75000"/>
                      </a:schemeClr>
                    </a:solidFill>
                  </a:tcPr>
                </a:tc>
                <a:tc>
                  <a:txBody>
                    <a:bodyPr/>
                    <a:lstStyle/>
                    <a:p>
                      <a:pPr marL="0" marR="57150" algn="ctr">
                        <a:lnSpc>
                          <a:spcPct val="150000"/>
                        </a:lnSpc>
                        <a:spcBef>
                          <a:spcPts val="0"/>
                        </a:spcBef>
                        <a:spcAft>
                          <a:spcPts val="0"/>
                        </a:spcAft>
                      </a:pPr>
                      <a:r>
                        <a:rPr lang="en-IN" sz="1800" b="1" dirty="0">
                          <a:effectLst/>
                          <a:latin typeface="Garamond" panose="02020404030301010803" pitchFamily="18" charset="0"/>
                        </a:rPr>
                        <a:t>41-80</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chemeClr val="bg2"/>
                    </a:solidFill>
                  </a:tcPr>
                </a:tc>
                <a:tc>
                  <a:txBody>
                    <a:bodyPr/>
                    <a:lstStyle/>
                    <a:p>
                      <a:pPr marL="0" marR="57150" algn="ctr">
                        <a:lnSpc>
                          <a:spcPct val="150000"/>
                        </a:lnSpc>
                        <a:spcBef>
                          <a:spcPts val="0"/>
                        </a:spcBef>
                        <a:spcAft>
                          <a:spcPts val="0"/>
                        </a:spcAft>
                      </a:pPr>
                      <a:r>
                        <a:rPr lang="en-IN" sz="1800" b="1" dirty="0">
                          <a:effectLst/>
                          <a:latin typeface="Garamond" panose="02020404030301010803" pitchFamily="18" charset="0"/>
                        </a:rPr>
                        <a:t>81-380</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rgbClr val="FFC000"/>
                    </a:solidFill>
                  </a:tcPr>
                </a:tc>
                <a:tc>
                  <a:txBody>
                    <a:bodyPr/>
                    <a:lstStyle/>
                    <a:p>
                      <a:pPr marL="0" marR="57150" algn="ctr">
                        <a:lnSpc>
                          <a:spcPct val="150000"/>
                        </a:lnSpc>
                        <a:spcBef>
                          <a:spcPts val="0"/>
                        </a:spcBef>
                        <a:spcAft>
                          <a:spcPts val="0"/>
                        </a:spcAft>
                      </a:pPr>
                      <a:r>
                        <a:rPr lang="en-IN" sz="1800" b="1" dirty="0">
                          <a:effectLst/>
                          <a:latin typeface="Garamond" panose="02020404030301010803" pitchFamily="18" charset="0"/>
                        </a:rPr>
                        <a:t>381-800</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chemeClr val="accent2">
                        <a:lumMod val="60000"/>
                        <a:lumOff val="40000"/>
                      </a:schemeClr>
                    </a:solidFill>
                  </a:tcPr>
                </a:tc>
                <a:tc>
                  <a:txBody>
                    <a:bodyPr/>
                    <a:lstStyle/>
                    <a:p>
                      <a:pPr marL="0" marR="57150" algn="ctr">
                        <a:lnSpc>
                          <a:spcPct val="150000"/>
                        </a:lnSpc>
                        <a:spcBef>
                          <a:spcPts val="0"/>
                        </a:spcBef>
                        <a:spcAft>
                          <a:spcPts val="0"/>
                        </a:spcAft>
                      </a:pPr>
                      <a:r>
                        <a:rPr lang="en-IN" sz="1800" b="1" dirty="0">
                          <a:effectLst/>
                          <a:latin typeface="Garamond" panose="02020404030301010803" pitchFamily="18" charset="0"/>
                        </a:rPr>
                        <a:t>801-1600</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rgbClr val="CC3300"/>
                    </a:solidFill>
                  </a:tcPr>
                </a:tc>
                <a:tc>
                  <a:txBody>
                    <a:bodyPr/>
                    <a:lstStyle/>
                    <a:p>
                      <a:pPr marL="0" marR="57150" algn="ctr">
                        <a:lnSpc>
                          <a:spcPct val="150000"/>
                        </a:lnSpc>
                        <a:spcBef>
                          <a:spcPts val="0"/>
                        </a:spcBef>
                        <a:spcAft>
                          <a:spcPts val="0"/>
                        </a:spcAft>
                      </a:pPr>
                      <a:r>
                        <a:rPr lang="en-IN" sz="1800" b="1" dirty="0">
                          <a:effectLst/>
                          <a:latin typeface="Garamond" panose="02020404030301010803" pitchFamily="18" charset="0"/>
                        </a:rPr>
                        <a:t>1600+</a:t>
                      </a:r>
                      <a:endParaRPr lang="en-US" sz="1800" b="1" dirty="0">
                        <a:effectLst/>
                        <a:latin typeface="Garamond" panose="02020404030301010803" pitchFamily="18" charset="0"/>
                        <a:ea typeface="Calibri" panose="020F0502020204030204" pitchFamily="34" charset="0"/>
                        <a:cs typeface="Mangal"/>
                      </a:endParaRPr>
                    </a:p>
                  </a:txBody>
                  <a:tcPr marL="68580" marR="68580" marT="0" marB="0">
                    <a:solidFill>
                      <a:srgbClr val="FF0000"/>
                    </a:solidFill>
                  </a:tcPr>
                </a:tc>
                <a:extLst>
                  <a:ext uri="{0D108BD9-81ED-4DB2-BD59-A6C34878D82A}">
                    <a16:rowId xmlns:a16="http://schemas.microsoft.com/office/drawing/2014/main" val="3793996109"/>
                  </a:ext>
                </a:extLst>
              </a:tr>
            </a:tbl>
          </a:graphicData>
        </a:graphic>
      </p:graphicFrame>
    </p:spTree>
    <p:extLst>
      <p:ext uri="{BB962C8B-B14F-4D97-AF65-F5344CB8AC3E}">
        <p14:creationId xmlns:p14="http://schemas.microsoft.com/office/powerpoint/2010/main" val="3427557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82700" y="2257166"/>
            <a:ext cx="9613900" cy="2339547"/>
          </a:xfrm>
        </p:spPr>
        <p:txBody>
          <a:bodyPr>
            <a:noAutofit/>
          </a:bodyPr>
          <a:lstStyle/>
          <a:p>
            <a:pPr marL="342900" lvl="0" indent="-342900" algn="just">
              <a:buFont typeface="Wingdings" panose="05000000000000000000" pitchFamily="2" charset="2"/>
              <a:buChar char="Ø"/>
            </a:pPr>
            <a:r>
              <a:rPr lang="en-US" sz="2000" dirty="0">
                <a:latin typeface="Garamond" panose="02020404030301010803" pitchFamily="18" charset="0"/>
              </a:rPr>
              <a:t>In June 2020, CEA sent request to all the Thermal Power Generating Companies to furnish ambient air quality data (PM/SO</a:t>
            </a:r>
            <a:r>
              <a:rPr lang="en-US" sz="2000" baseline="-25000" dirty="0">
                <a:latin typeface="Garamond" panose="02020404030301010803" pitchFamily="18" charset="0"/>
              </a:rPr>
              <a:t>2</a:t>
            </a:r>
            <a:r>
              <a:rPr lang="en-US" sz="2000" dirty="0">
                <a:latin typeface="Garamond" panose="02020404030301010803" pitchFamily="18" charset="0"/>
              </a:rPr>
              <a:t>/NOx) </a:t>
            </a:r>
            <a:r>
              <a:rPr lang="en-US" sz="2000" i="1" dirty="0">
                <a:latin typeface="Garamond" panose="02020404030301010803" pitchFamily="18" charset="0"/>
              </a:rPr>
              <a:t>at least for past one year</a:t>
            </a:r>
            <a:r>
              <a:rPr lang="en-US" sz="2000" dirty="0">
                <a:latin typeface="Garamond" panose="02020404030301010803" pitchFamily="18" charset="0"/>
              </a:rPr>
              <a:t> collected from the AAQMS located in their plants. </a:t>
            </a:r>
            <a:endParaRPr lang="en-US" sz="700" dirty="0">
              <a:latin typeface="Garamond" panose="02020404030301010803" pitchFamily="18" charset="0"/>
            </a:endParaRPr>
          </a:p>
          <a:p>
            <a:pPr marL="342900" indent="-342900" algn="just">
              <a:buFont typeface="Wingdings" panose="05000000000000000000" pitchFamily="2" charset="2"/>
              <a:buChar char="Ø"/>
            </a:pPr>
            <a:r>
              <a:rPr lang="en-US" sz="2000" dirty="0">
                <a:latin typeface="Garamond" panose="02020404030301010803" pitchFamily="18" charset="0"/>
              </a:rPr>
              <a:t>The data was </a:t>
            </a:r>
            <a:r>
              <a:rPr lang="en-US" sz="2000" dirty="0" smtClean="0">
                <a:latin typeface="Garamond" panose="02020404030301010803" pitchFamily="18" charset="0"/>
              </a:rPr>
              <a:t>collected from central sector, state sector and private sector power plants. </a:t>
            </a:r>
            <a:endParaRPr lang="en-US" sz="700" dirty="0">
              <a:latin typeface="Garamond" panose="02020404030301010803" pitchFamily="18" charset="0"/>
            </a:endParaRPr>
          </a:p>
          <a:p>
            <a:pPr algn="l"/>
            <a:endParaRPr lang="en-US" sz="2000" dirty="0">
              <a:latin typeface="Garamond" panose="02020404030301010803" pitchFamily="18" charset="0"/>
            </a:endParaRPr>
          </a:p>
          <a:p>
            <a:pPr algn="l"/>
            <a:endParaRPr lang="en-US" sz="2000" dirty="0">
              <a:latin typeface="Garamond" panose="02020404030301010803" pitchFamily="18" charset="0"/>
            </a:endParaRPr>
          </a:p>
          <a:p>
            <a:pPr algn="l"/>
            <a:endParaRPr lang="en-US" sz="2000" dirty="0">
              <a:latin typeface="Garamond" panose="02020404030301010803" pitchFamily="18" charset="0"/>
            </a:endParaRPr>
          </a:p>
          <a:p>
            <a:pPr lvl="0" algn="l"/>
            <a:endParaRPr lang="en-US" sz="2000" dirty="0">
              <a:latin typeface="Garamond" panose="02020404030301010803" pitchFamily="18" charset="0"/>
            </a:endParaRPr>
          </a:p>
        </p:txBody>
      </p:sp>
      <p:sp>
        <p:nvSpPr>
          <p:cNvPr id="8" name="Title 1"/>
          <p:cNvSpPr>
            <a:spLocks noGrp="1"/>
          </p:cNvSpPr>
          <p:nvPr>
            <p:ph type="ctrTitle"/>
          </p:nvPr>
        </p:nvSpPr>
        <p:spPr>
          <a:xfrm>
            <a:off x="1524000" y="205945"/>
            <a:ext cx="9144000" cy="414389"/>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9" name="Title 1"/>
          <p:cNvSpPr txBox="1">
            <a:spLocks/>
          </p:cNvSpPr>
          <p:nvPr/>
        </p:nvSpPr>
        <p:spPr>
          <a:xfrm>
            <a:off x="1478692" y="1305696"/>
            <a:ext cx="9144000" cy="414389"/>
          </a:xfrm>
          <a:prstGeom prst="rect">
            <a:avLst/>
          </a:prstGeom>
        </p:spPr>
        <p:txBody>
          <a:bodyPr vert="horz" lIns="91440" tIns="45720" rIns="91440" bIns="45720" rtlCol="0" anchor="b">
            <a:noAutofit/>
          </a:body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IN" sz="2400" b="1" i="0" u="sng" strike="noStrike" kern="1200" cap="none" spc="0" normalizeH="0" baseline="0" noProof="0" dirty="0" smtClean="0">
                <a:ln>
                  <a:noFill/>
                </a:ln>
                <a:solidFill>
                  <a:srgbClr val="002060"/>
                </a:solidFill>
                <a:effectLst/>
                <a:uLnTx/>
                <a:uFillTx/>
                <a:latin typeface="Garamond" panose="02020404030301010803" pitchFamily="18" charset="0"/>
                <a:ea typeface="+mj-ea"/>
                <a:cs typeface="+mj-cs"/>
              </a:rPr>
              <a:t>Ambient Air Quality of Thermal Power Plants</a:t>
            </a:r>
            <a:endParaRPr kumimoji="0" lang="en-US" sz="2400" b="0" i="0" u="sng" strike="noStrike" kern="1200" cap="none" spc="0" normalizeH="0" baseline="0" noProof="0" dirty="0">
              <a:ln>
                <a:noFill/>
              </a:ln>
              <a:solidFill>
                <a:srgbClr val="002060"/>
              </a:solidFill>
              <a:effectLst/>
              <a:uLnTx/>
              <a:uFillTx/>
              <a:latin typeface="Garamond" panose="02020404030301010803" pitchFamily="18" charset="0"/>
              <a:ea typeface="+mj-ea"/>
              <a:cs typeface="+mj-cs"/>
            </a:endParaRPr>
          </a:p>
        </p:txBody>
      </p:sp>
    </p:spTree>
    <p:extLst>
      <p:ext uri="{BB962C8B-B14F-4D97-AF65-F5344CB8AC3E}">
        <p14:creationId xmlns:p14="http://schemas.microsoft.com/office/powerpoint/2010/main" val="2233433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51000"/>
            <a:ext cx="9144000" cy="5207000"/>
          </a:xfrm>
        </p:spPr>
        <p:txBody>
          <a:bodyPr>
            <a:noAutofit/>
          </a:bodyPr>
          <a:lstStyle/>
          <a:p>
            <a:pPr marL="342900" lvl="0" indent="-342900" algn="l">
              <a:buFont typeface="Wingdings" panose="05000000000000000000" pitchFamily="2" charset="2"/>
              <a:buChar char="Ø"/>
            </a:pPr>
            <a:endParaRPr lang="en-IN" sz="800" dirty="0" smtClean="0">
              <a:latin typeface="Garamond" panose="02020404030301010803" pitchFamily="18" charset="0"/>
            </a:endParaRPr>
          </a:p>
          <a:p>
            <a:pPr lvl="0"/>
            <a:endParaRPr lang="en-US" dirty="0"/>
          </a:p>
        </p:txBody>
      </p:sp>
      <p:pic>
        <p:nvPicPr>
          <p:cNvPr id="12"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85199" y="1181100"/>
            <a:ext cx="7241684" cy="55608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94704" y="642721"/>
            <a:ext cx="8336692" cy="461665"/>
          </a:xfrm>
          <a:prstGeom prst="rect">
            <a:avLst/>
          </a:prstGeom>
        </p:spPr>
        <p:txBody>
          <a:bodyPr wrap="square">
            <a:spAutoFit/>
          </a:bodyPr>
          <a:lstStyle/>
          <a:p>
            <a:r>
              <a:rPr lang="en-US" sz="2400" b="1" u="sng" dirty="0" smtClean="0">
                <a:latin typeface="Garamond" panose="02020404030301010803" pitchFamily="18" charset="0"/>
              </a:rPr>
              <a:t>Ambient Air Quality, SO</a:t>
            </a:r>
            <a:r>
              <a:rPr lang="en-US" sz="2400" b="1" u="sng" baseline="-25000" dirty="0" smtClean="0">
                <a:latin typeface="Garamond" panose="02020404030301010803" pitchFamily="18" charset="0"/>
              </a:rPr>
              <a:t>2</a:t>
            </a:r>
            <a:r>
              <a:rPr lang="en-US" sz="2400" b="1" u="sng" dirty="0" smtClean="0">
                <a:latin typeface="Garamond" panose="02020404030301010803" pitchFamily="18" charset="0"/>
              </a:rPr>
              <a:t> Levels (µg/m</a:t>
            </a:r>
            <a:r>
              <a:rPr lang="en-US" sz="2400" b="1" u="sng" baseline="30000" dirty="0" smtClean="0">
                <a:latin typeface="Garamond" panose="02020404030301010803" pitchFamily="18" charset="0"/>
              </a:rPr>
              <a:t>3</a:t>
            </a:r>
            <a:r>
              <a:rPr lang="en-US" sz="2400" b="1" u="sng" dirty="0" smtClean="0">
                <a:latin typeface="Garamond" panose="02020404030301010803" pitchFamily="18" charset="0"/>
              </a:rPr>
              <a:t>) Central Sector Plants </a:t>
            </a:r>
            <a:endParaRPr lang="en-US" sz="2400" b="1" u="sng" dirty="0"/>
          </a:p>
        </p:txBody>
      </p:sp>
      <p:sp>
        <p:nvSpPr>
          <p:cNvPr id="6" name="Title 1"/>
          <p:cNvSpPr>
            <a:spLocks noGrp="1"/>
          </p:cNvSpPr>
          <p:nvPr>
            <p:ph type="ctrTitle"/>
          </p:nvPr>
        </p:nvSpPr>
        <p:spPr>
          <a:xfrm>
            <a:off x="1070404" y="247135"/>
            <a:ext cx="10248900" cy="416698"/>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582035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51000"/>
            <a:ext cx="9144000" cy="5207000"/>
          </a:xfrm>
        </p:spPr>
        <p:txBody>
          <a:bodyPr>
            <a:noAutofit/>
          </a:bodyPr>
          <a:lstStyle/>
          <a:p>
            <a:pPr marL="342900" lvl="0" indent="-342900" algn="l">
              <a:buFont typeface="Wingdings" panose="05000000000000000000" pitchFamily="2" charset="2"/>
              <a:buChar char="Ø"/>
            </a:pPr>
            <a:endParaRPr lang="en-IN" sz="800" dirty="0" smtClean="0">
              <a:latin typeface="Garamond" panose="02020404030301010803" pitchFamily="18" charset="0"/>
            </a:endParaRPr>
          </a:p>
          <a:p>
            <a:pPr lvl="0"/>
            <a:endParaRPr lang="en-US" dirty="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6243" y="1722437"/>
            <a:ext cx="7715250" cy="282892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ctrTitle"/>
          </p:nvPr>
        </p:nvSpPr>
        <p:spPr>
          <a:xfrm>
            <a:off x="971550" y="152401"/>
            <a:ext cx="10248900" cy="635000"/>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8" name="Rectangle 7"/>
          <p:cNvSpPr/>
          <p:nvPr/>
        </p:nvSpPr>
        <p:spPr>
          <a:xfrm>
            <a:off x="2347783" y="1104040"/>
            <a:ext cx="8246076" cy="461665"/>
          </a:xfrm>
          <a:prstGeom prst="rect">
            <a:avLst/>
          </a:prstGeom>
        </p:spPr>
        <p:txBody>
          <a:bodyPr wrap="square">
            <a:spAutoFit/>
          </a:bodyPr>
          <a:lstStyle/>
          <a:p>
            <a:r>
              <a:rPr lang="en-US" sz="2400" b="1" u="sng" dirty="0" smtClean="0">
                <a:latin typeface="Garamond" panose="02020404030301010803" pitchFamily="18" charset="0"/>
              </a:rPr>
              <a:t>Ambient Air Quality, SO</a:t>
            </a:r>
            <a:r>
              <a:rPr lang="en-US" sz="2400" b="1" u="sng" baseline="-25000" dirty="0" smtClean="0">
                <a:latin typeface="Garamond" panose="02020404030301010803" pitchFamily="18" charset="0"/>
              </a:rPr>
              <a:t>2</a:t>
            </a:r>
            <a:r>
              <a:rPr lang="en-US" sz="2400" b="1" u="sng" dirty="0" smtClean="0">
                <a:latin typeface="Garamond" panose="02020404030301010803" pitchFamily="18" charset="0"/>
              </a:rPr>
              <a:t> Levels (µg/m</a:t>
            </a:r>
            <a:r>
              <a:rPr lang="en-US" sz="2400" b="1" u="sng" baseline="30000" dirty="0" smtClean="0">
                <a:latin typeface="Garamond" panose="02020404030301010803" pitchFamily="18" charset="0"/>
              </a:rPr>
              <a:t>3</a:t>
            </a:r>
            <a:r>
              <a:rPr lang="en-US" sz="2400" b="1" u="sng" dirty="0" smtClean="0">
                <a:latin typeface="Garamond" panose="02020404030301010803" pitchFamily="18" charset="0"/>
              </a:rPr>
              <a:t>) Central Sector Plants </a:t>
            </a:r>
            <a:endParaRPr lang="en-US" sz="2400" b="1" u="sng" dirty="0"/>
          </a:p>
        </p:txBody>
      </p:sp>
    </p:spTree>
    <p:extLst>
      <p:ext uri="{BB962C8B-B14F-4D97-AF65-F5344CB8AC3E}">
        <p14:creationId xmlns:p14="http://schemas.microsoft.com/office/powerpoint/2010/main" val="3980815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51000"/>
            <a:ext cx="9144000" cy="5207000"/>
          </a:xfrm>
        </p:spPr>
        <p:txBody>
          <a:bodyPr>
            <a:noAutofit/>
          </a:bodyPr>
          <a:lstStyle/>
          <a:p>
            <a:pPr marL="342900" lvl="0" indent="-342900" algn="l">
              <a:buFont typeface="Wingdings" panose="05000000000000000000" pitchFamily="2" charset="2"/>
              <a:buChar char="Ø"/>
            </a:pPr>
            <a:endParaRPr lang="en-IN" sz="800" dirty="0" smtClean="0">
              <a:latin typeface="Garamond" panose="02020404030301010803" pitchFamily="18" charset="0"/>
            </a:endParaRPr>
          </a:p>
          <a:p>
            <a:pPr lvl="0"/>
            <a:endParaRPr lang="en-US" dirty="0"/>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4603" y="1365250"/>
            <a:ext cx="7762875" cy="50673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434164" y="772982"/>
            <a:ext cx="8275025" cy="461665"/>
          </a:xfrm>
          <a:prstGeom prst="rect">
            <a:avLst/>
          </a:prstGeom>
        </p:spPr>
        <p:txBody>
          <a:bodyPr wrap="square">
            <a:spAutoFit/>
          </a:bodyPr>
          <a:lstStyle/>
          <a:p>
            <a:r>
              <a:rPr lang="en-US" sz="2400" b="1" u="sng" dirty="0" smtClean="0">
                <a:latin typeface="Garamond" panose="02020404030301010803" pitchFamily="18" charset="0"/>
              </a:rPr>
              <a:t>Ambient Air Quality, SO</a:t>
            </a:r>
            <a:r>
              <a:rPr lang="en-US" sz="2400" b="1" u="sng" baseline="-25000" dirty="0" smtClean="0">
                <a:latin typeface="Garamond" panose="02020404030301010803" pitchFamily="18" charset="0"/>
              </a:rPr>
              <a:t>2</a:t>
            </a:r>
            <a:r>
              <a:rPr lang="en-US" sz="2400" b="1" u="sng" dirty="0" smtClean="0">
                <a:latin typeface="Garamond" panose="02020404030301010803" pitchFamily="18" charset="0"/>
              </a:rPr>
              <a:t> Levels (µg/m</a:t>
            </a:r>
            <a:r>
              <a:rPr lang="en-US" sz="2400" b="1" u="sng" baseline="30000" dirty="0" smtClean="0">
                <a:latin typeface="Garamond" panose="02020404030301010803" pitchFamily="18" charset="0"/>
              </a:rPr>
              <a:t>3</a:t>
            </a:r>
            <a:r>
              <a:rPr lang="en-US" sz="2400" b="1" u="sng" dirty="0" smtClean="0">
                <a:latin typeface="Garamond" panose="02020404030301010803" pitchFamily="18" charset="0"/>
              </a:rPr>
              <a:t>) State Sector Plants </a:t>
            </a:r>
            <a:endParaRPr lang="en-US" sz="2400" b="1" u="sng" dirty="0"/>
          </a:p>
        </p:txBody>
      </p:sp>
      <p:sp>
        <p:nvSpPr>
          <p:cNvPr id="8" name="Title 1"/>
          <p:cNvSpPr>
            <a:spLocks noGrp="1"/>
          </p:cNvSpPr>
          <p:nvPr>
            <p:ph type="ctrTitle"/>
          </p:nvPr>
        </p:nvSpPr>
        <p:spPr>
          <a:xfrm>
            <a:off x="971550" y="152401"/>
            <a:ext cx="10248900" cy="635000"/>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28935187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51000"/>
            <a:ext cx="9144000" cy="5207000"/>
          </a:xfrm>
        </p:spPr>
        <p:txBody>
          <a:bodyPr>
            <a:noAutofit/>
          </a:bodyPr>
          <a:lstStyle/>
          <a:p>
            <a:pPr marL="342900" lvl="0" indent="-342900" algn="l">
              <a:buFont typeface="Wingdings" panose="05000000000000000000" pitchFamily="2" charset="2"/>
              <a:buChar char="Ø"/>
            </a:pPr>
            <a:endParaRPr lang="en-IN" sz="800" dirty="0" smtClean="0">
              <a:latin typeface="Garamond" panose="02020404030301010803" pitchFamily="18" charset="0"/>
            </a:endParaRPr>
          </a:p>
          <a:p>
            <a:pPr lvl="0"/>
            <a:endParaRPr lang="en-US" dirty="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8850" y="1600200"/>
            <a:ext cx="7734300" cy="3657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260126" y="1011880"/>
            <a:ext cx="8185452" cy="461665"/>
          </a:xfrm>
          <a:prstGeom prst="rect">
            <a:avLst/>
          </a:prstGeom>
        </p:spPr>
        <p:txBody>
          <a:bodyPr wrap="square">
            <a:spAutoFit/>
          </a:bodyPr>
          <a:lstStyle/>
          <a:p>
            <a:r>
              <a:rPr lang="en-US" sz="2400" b="1" u="sng" dirty="0" smtClean="0">
                <a:latin typeface="Garamond" panose="02020404030301010803" pitchFamily="18" charset="0"/>
              </a:rPr>
              <a:t>Ambient Air Quality, SO</a:t>
            </a:r>
            <a:r>
              <a:rPr lang="en-US" sz="2400" b="1" u="sng" baseline="-25000" dirty="0" smtClean="0">
                <a:latin typeface="Garamond" panose="02020404030301010803" pitchFamily="18" charset="0"/>
              </a:rPr>
              <a:t>2</a:t>
            </a:r>
            <a:r>
              <a:rPr lang="en-US" sz="2400" b="1" u="sng" dirty="0" smtClean="0">
                <a:latin typeface="Garamond" panose="02020404030301010803" pitchFamily="18" charset="0"/>
              </a:rPr>
              <a:t> Levels (µg/m</a:t>
            </a:r>
            <a:r>
              <a:rPr lang="en-US" sz="2400" b="1" u="sng" baseline="30000" dirty="0" smtClean="0">
                <a:latin typeface="Garamond" panose="02020404030301010803" pitchFamily="18" charset="0"/>
              </a:rPr>
              <a:t>3</a:t>
            </a:r>
            <a:r>
              <a:rPr lang="en-US" sz="2400" b="1" u="sng" dirty="0" smtClean="0">
                <a:latin typeface="Garamond" panose="02020404030301010803" pitchFamily="18" charset="0"/>
              </a:rPr>
              <a:t>) Private Sector Plants </a:t>
            </a:r>
            <a:endParaRPr lang="en-US" sz="2400" b="1" u="sng" dirty="0"/>
          </a:p>
        </p:txBody>
      </p:sp>
      <p:sp>
        <p:nvSpPr>
          <p:cNvPr id="7" name="Title 1"/>
          <p:cNvSpPr>
            <a:spLocks noGrp="1"/>
          </p:cNvSpPr>
          <p:nvPr>
            <p:ph type="ctrTitle"/>
          </p:nvPr>
        </p:nvSpPr>
        <p:spPr>
          <a:xfrm>
            <a:off x="971550" y="152401"/>
            <a:ext cx="10248900" cy="635000"/>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27881895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267292"/>
            <a:ext cx="9144000" cy="5328378"/>
          </a:xfrm>
        </p:spPr>
        <p:txBody>
          <a:bodyPr>
            <a:noAutofit/>
          </a:bodyPr>
          <a:lstStyle/>
          <a:p>
            <a:pPr marL="342900" lvl="0" indent="-342900" algn="just"/>
            <a:endParaRPr lang="en-US" sz="800" dirty="0" smtClean="0">
              <a:latin typeface="Garamond" panose="02020404030301010803" pitchFamily="18" charset="0"/>
            </a:endParaRPr>
          </a:p>
          <a:p>
            <a:pPr marL="342900" indent="-342900" algn="just">
              <a:buFont typeface="Wingdings" panose="05000000000000000000" pitchFamily="2" charset="2"/>
              <a:buChar char="Ø"/>
            </a:pPr>
            <a:r>
              <a:rPr lang="en-US" sz="2200" dirty="0" smtClean="0">
                <a:latin typeface="Garamond" panose="02020404030301010803" pitchFamily="18" charset="0"/>
              </a:rPr>
              <a:t>The </a:t>
            </a:r>
            <a:r>
              <a:rPr lang="en-US" sz="2200" dirty="0">
                <a:latin typeface="Garamond" panose="02020404030301010803" pitchFamily="18" charset="0"/>
              </a:rPr>
              <a:t>data was analyzed for an installed capacity of 86,272MW by CEA and has been tabulated as below. Plant capacity is categorized considering the </a:t>
            </a:r>
            <a:r>
              <a:rPr lang="en-US" sz="2200" dirty="0" smtClean="0">
                <a:latin typeface="Garamond" panose="02020404030301010803" pitchFamily="18" charset="0"/>
              </a:rPr>
              <a:t>maximum and average </a:t>
            </a:r>
            <a:r>
              <a:rPr lang="en-US" sz="2200" dirty="0">
                <a:latin typeface="Garamond" panose="02020404030301010803" pitchFamily="18" charset="0"/>
              </a:rPr>
              <a:t>value of SO</a:t>
            </a:r>
            <a:r>
              <a:rPr lang="en-US" sz="2200" baseline="-25000" dirty="0">
                <a:latin typeface="Garamond" panose="02020404030301010803" pitchFamily="18" charset="0"/>
              </a:rPr>
              <a:t>2</a:t>
            </a:r>
            <a:r>
              <a:rPr lang="en-US" sz="2200" dirty="0">
                <a:latin typeface="Garamond" panose="02020404030301010803" pitchFamily="18" charset="0"/>
              </a:rPr>
              <a:t> </a:t>
            </a:r>
            <a:r>
              <a:rPr lang="en-US" sz="2200" dirty="0" smtClean="0">
                <a:latin typeface="Garamond" panose="02020404030301010803" pitchFamily="18" charset="0"/>
              </a:rPr>
              <a:t>levels in </a:t>
            </a:r>
            <a:r>
              <a:rPr lang="en-US" sz="2200" dirty="0">
                <a:latin typeface="Garamond" panose="02020404030301010803" pitchFamily="18" charset="0"/>
              </a:rPr>
              <a:t>their vicinity. </a:t>
            </a: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800" dirty="0" smtClean="0">
              <a:latin typeface="Garamond" panose="02020404030301010803" pitchFamily="18" charset="0"/>
            </a:endParaRPr>
          </a:p>
          <a:p>
            <a:pPr marL="342900" indent="-342900" algn="just">
              <a:buFont typeface="Wingdings" panose="05000000000000000000" pitchFamily="2" charset="2"/>
              <a:buChar char="Ø"/>
            </a:pPr>
            <a:r>
              <a:rPr lang="en-US" sz="2200" dirty="0" smtClean="0">
                <a:latin typeface="Garamond" panose="02020404030301010803" pitchFamily="18" charset="0"/>
              </a:rPr>
              <a:t>Thermal </a:t>
            </a:r>
            <a:r>
              <a:rPr lang="en-US" sz="2200" dirty="0">
                <a:latin typeface="Garamond" panose="02020404030301010803" pitchFamily="18" charset="0"/>
              </a:rPr>
              <a:t>Power Plant capacity </a:t>
            </a:r>
            <a:r>
              <a:rPr lang="en-US" sz="2200" dirty="0" smtClean="0">
                <a:latin typeface="Garamond" panose="02020404030301010803" pitchFamily="18" charset="0"/>
              </a:rPr>
              <a:t>categorized </a:t>
            </a:r>
            <a:r>
              <a:rPr lang="en-US" sz="2200" dirty="0">
                <a:latin typeface="Garamond" panose="02020404030301010803" pitchFamily="18" charset="0"/>
              </a:rPr>
              <a:t>considering the </a:t>
            </a:r>
            <a:r>
              <a:rPr lang="en-US" sz="2200" dirty="0" smtClean="0">
                <a:latin typeface="Garamond" panose="02020404030301010803" pitchFamily="18" charset="0"/>
              </a:rPr>
              <a:t>average </a:t>
            </a:r>
            <a:r>
              <a:rPr lang="en-US" sz="2200" dirty="0">
                <a:latin typeface="Garamond" panose="02020404030301010803" pitchFamily="18" charset="0"/>
              </a:rPr>
              <a:t>value </a:t>
            </a:r>
            <a:r>
              <a:rPr lang="en-US" sz="2200" dirty="0" smtClean="0">
                <a:latin typeface="Garamond" panose="02020404030301010803" pitchFamily="18" charset="0"/>
              </a:rPr>
              <a:t>of </a:t>
            </a:r>
            <a:r>
              <a:rPr lang="en-US" sz="2200" dirty="0">
                <a:latin typeface="Garamond" panose="02020404030301010803" pitchFamily="18" charset="0"/>
              </a:rPr>
              <a:t>SO</a:t>
            </a:r>
            <a:r>
              <a:rPr lang="en-US" sz="2200" baseline="-25000" dirty="0">
                <a:latin typeface="Garamond" panose="02020404030301010803" pitchFamily="18" charset="0"/>
              </a:rPr>
              <a:t>2</a:t>
            </a:r>
            <a:r>
              <a:rPr lang="en-US" sz="2200" dirty="0">
                <a:latin typeface="Garamond" panose="02020404030301010803" pitchFamily="18" charset="0"/>
              </a:rPr>
              <a:t> in their vicinity</a:t>
            </a:r>
            <a:r>
              <a:rPr lang="en-US" sz="2200" dirty="0" smtClean="0">
                <a:latin typeface="Garamond" panose="02020404030301010803" pitchFamily="18" charset="0"/>
              </a:rPr>
              <a:t>.</a:t>
            </a:r>
          </a:p>
          <a:p>
            <a:pPr marL="342900" lvl="0" indent="-342900" algn="just">
              <a:buFont typeface="Wingdings" panose="05000000000000000000" pitchFamily="2" charset="2"/>
              <a:buChar char="Ø"/>
            </a:pPr>
            <a:endParaRPr lang="en-US" sz="2200" dirty="0">
              <a:latin typeface="Garamond" panose="02020404030301010803" pitchFamily="18" charset="0"/>
            </a:endParaRPr>
          </a:p>
          <a:p>
            <a:pPr marL="342900" lvl="0" indent="-342900" algn="just">
              <a:buFont typeface="Wingdings" panose="05000000000000000000" pitchFamily="2" charset="2"/>
              <a:buChar char="Ø"/>
            </a:pPr>
            <a:endParaRPr lang="en-US" sz="2200" dirty="0" smtClean="0">
              <a:latin typeface="Garamond" panose="02020404030301010803" pitchFamily="18" charset="0"/>
            </a:endParaRPr>
          </a:p>
          <a:p>
            <a:pPr marL="342900" lvl="0" indent="-342900" algn="just">
              <a:buFont typeface="Wingdings" panose="05000000000000000000" pitchFamily="2" charset="2"/>
              <a:buChar char="Ø"/>
            </a:pPr>
            <a:endParaRPr lang="en-US" sz="2200" dirty="0" smtClean="0">
              <a:latin typeface="Garamond" panose="02020404030301010803" pitchFamily="18" charset="0"/>
            </a:endParaRPr>
          </a:p>
          <a:p>
            <a:pPr lvl="0" algn="l"/>
            <a:endParaRPr lang="en-US" sz="2200" dirty="0">
              <a:latin typeface="Garamond" panose="02020404030301010803"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535850820"/>
              </p:ext>
            </p:extLst>
          </p:nvPr>
        </p:nvGraphicFramePr>
        <p:xfrm>
          <a:off x="1911178" y="3928180"/>
          <a:ext cx="9024081" cy="1831155"/>
        </p:xfrm>
        <a:graphic>
          <a:graphicData uri="http://schemas.openxmlformats.org/drawingml/2006/table">
            <a:tbl>
              <a:tblPr>
                <a:tableStyleId>{5C22544A-7EE6-4342-B048-85BDC9FD1C3A}</a:tableStyleId>
              </a:tblPr>
              <a:tblGrid>
                <a:gridCol w="1211732">
                  <a:extLst>
                    <a:ext uri="{9D8B030D-6E8A-4147-A177-3AD203B41FA5}">
                      <a16:colId xmlns:a16="http://schemas.microsoft.com/office/drawing/2014/main" val="810557092"/>
                    </a:ext>
                  </a:extLst>
                </a:gridCol>
                <a:gridCol w="1227071">
                  <a:extLst>
                    <a:ext uri="{9D8B030D-6E8A-4147-A177-3AD203B41FA5}">
                      <a16:colId xmlns:a16="http://schemas.microsoft.com/office/drawing/2014/main" val="388701553"/>
                    </a:ext>
                  </a:extLst>
                </a:gridCol>
                <a:gridCol w="940754">
                  <a:extLst>
                    <a:ext uri="{9D8B030D-6E8A-4147-A177-3AD203B41FA5}">
                      <a16:colId xmlns:a16="http://schemas.microsoft.com/office/drawing/2014/main" val="3912225367"/>
                    </a:ext>
                  </a:extLst>
                </a:gridCol>
                <a:gridCol w="940754">
                  <a:extLst>
                    <a:ext uri="{9D8B030D-6E8A-4147-A177-3AD203B41FA5}">
                      <a16:colId xmlns:a16="http://schemas.microsoft.com/office/drawing/2014/main" val="1512565511"/>
                    </a:ext>
                  </a:extLst>
                </a:gridCol>
                <a:gridCol w="940754">
                  <a:extLst>
                    <a:ext uri="{9D8B030D-6E8A-4147-A177-3AD203B41FA5}">
                      <a16:colId xmlns:a16="http://schemas.microsoft.com/office/drawing/2014/main" val="592841868"/>
                    </a:ext>
                  </a:extLst>
                </a:gridCol>
                <a:gridCol w="940754">
                  <a:extLst>
                    <a:ext uri="{9D8B030D-6E8A-4147-A177-3AD203B41FA5}">
                      <a16:colId xmlns:a16="http://schemas.microsoft.com/office/drawing/2014/main" val="70788208"/>
                    </a:ext>
                  </a:extLst>
                </a:gridCol>
                <a:gridCol w="940754">
                  <a:extLst>
                    <a:ext uri="{9D8B030D-6E8A-4147-A177-3AD203B41FA5}">
                      <a16:colId xmlns:a16="http://schemas.microsoft.com/office/drawing/2014/main" val="56317053"/>
                    </a:ext>
                  </a:extLst>
                </a:gridCol>
                <a:gridCol w="940754">
                  <a:extLst>
                    <a:ext uri="{9D8B030D-6E8A-4147-A177-3AD203B41FA5}">
                      <a16:colId xmlns:a16="http://schemas.microsoft.com/office/drawing/2014/main" val="3887456221"/>
                    </a:ext>
                  </a:extLst>
                </a:gridCol>
                <a:gridCol w="940754">
                  <a:extLst>
                    <a:ext uri="{9D8B030D-6E8A-4147-A177-3AD203B41FA5}">
                      <a16:colId xmlns:a16="http://schemas.microsoft.com/office/drawing/2014/main" val="1293319070"/>
                    </a:ext>
                  </a:extLst>
                </a:gridCol>
              </a:tblGrid>
              <a:tr h="484925">
                <a:tc>
                  <a:txBody>
                    <a:bodyPr/>
                    <a:lstStyle/>
                    <a:p>
                      <a:pPr algn="ctr" fontAlgn="t"/>
                      <a:r>
                        <a:rPr lang="en-US" sz="2000" b="1" u="none" strike="noStrike" dirty="0" smtClean="0">
                          <a:effectLst/>
                          <a:latin typeface="Garamond" panose="02020404030301010803" pitchFamily="18" charset="0"/>
                        </a:rPr>
                        <a:t>SO</a:t>
                      </a:r>
                      <a:r>
                        <a:rPr lang="en-US" sz="2000" b="1" u="none" strike="noStrike" baseline="-40000" dirty="0" smtClean="0">
                          <a:effectLst/>
                          <a:latin typeface="Garamond" panose="02020404030301010803" pitchFamily="18" charset="0"/>
                        </a:rPr>
                        <a:t>2</a:t>
                      </a:r>
                      <a:r>
                        <a:rPr lang="en-US" sz="2000" b="1" u="none" strike="noStrike" dirty="0" smtClean="0">
                          <a:effectLst/>
                          <a:latin typeface="Garamond" panose="02020404030301010803" pitchFamily="18" charset="0"/>
                        </a:rPr>
                        <a:t> Avg. </a:t>
                      </a:r>
                      <a:r>
                        <a:rPr lang="el-GR" sz="2000" b="1" u="none" strike="noStrike" dirty="0" smtClean="0">
                          <a:effectLst/>
                          <a:latin typeface="Garamond" panose="02020404030301010803" pitchFamily="18" charset="0"/>
                        </a:rPr>
                        <a:t>(μ</a:t>
                      </a:r>
                      <a:r>
                        <a:rPr lang="en-US" sz="2000" b="1" u="none" strike="noStrike" dirty="0" smtClean="0">
                          <a:effectLst/>
                          <a:latin typeface="Garamond" panose="02020404030301010803" pitchFamily="18" charset="0"/>
                        </a:rPr>
                        <a:t>g/m3)</a:t>
                      </a:r>
                      <a:endParaRPr lang="en-US" sz="2000" b="1" i="0" u="none" strike="noStrike" dirty="0">
                        <a:solidFill>
                          <a:srgbClr val="000000"/>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r>
                        <a:rPr lang="en-US" sz="2000" b="1" dirty="0">
                          <a:solidFill>
                            <a:schemeClr val="tx1"/>
                          </a:solidFill>
                          <a:latin typeface="Garamond" panose="02020404030301010803" pitchFamily="18" charset="0"/>
                        </a:rPr>
                        <a:t>0-10</a:t>
                      </a:r>
                    </a:p>
                  </a:txBody>
                  <a:tcPr marL="0" marR="0" marT="0" marB="0">
                    <a:solidFill>
                      <a:schemeClr val="accent6">
                        <a:lumMod val="75000"/>
                      </a:schemeClr>
                    </a:solidFill>
                  </a:tcPr>
                </a:tc>
                <a:tc>
                  <a:txBody>
                    <a:bodyPr/>
                    <a:lstStyle/>
                    <a:p>
                      <a:pPr algn="ctr" fontAlgn="t"/>
                      <a:r>
                        <a:rPr lang="en-US" sz="2000" b="1" dirty="0">
                          <a:solidFill>
                            <a:schemeClr val="tx1"/>
                          </a:solidFill>
                          <a:latin typeface="Garamond" panose="02020404030301010803" pitchFamily="18" charset="0"/>
                        </a:rPr>
                        <a:t>11-15</a:t>
                      </a:r>
                    </a:p>
                  </a:txBody>
                  <a:tcPr marL="0" marR="0" marT="0" marB="0">
                    <a:solidFill>
                      <a:schemeClr val="accent6">
                        <a:lumMod val="75000"/>
                      </a:schemeClr>
                    </a:solidFill>
                  </a:tcPr>
                </a:tc>
                <a:tc>
                  <a:txBody>
                    <a:bodyPr/>
                    <a:lstStyle/>
                    <a:p>
                      <a:pPr algn="ctr" fontAlgn="t"/>
                      <a:r>
                        <a:rPr lang="en-US" sz="2000" b="1" dirty="0">
                          <a:solidFill>
                            <a:schemeClr val="tx1"/>
                          </a:solidFill>
                          <a:latin typeface="Garamond" panose="02020404030301010803" pitchFamily="18" charset="0"/>
                        </a:rPr>
                        <a:t>16-20</a:t>
                      </a:r>
                    </a:p>
                  </a:txBody>
                  <a:tcPr marL="0" marR="0" marT="0" marB="0">
                    <a:solidFill>
                      <a:schemeClr val="accent6">
                        <a:lumMod val="75000"/>
                      </a:schemeClr>
                    </a:solidFill>
                  </a:tcPr>
                </a:tc>
                <a:tc>
                  <a:txBody>
                    <a:bodyPr/>
                    <a:lstStyle/>
                    <a:p>
                      <a:pPr algn="ctr" fontAlgn="t"/>
                      <a:r>
                        <a:rPr lang="en-US" sz="2000" b="1" dirty="0">
                          <a:solidFill>
                            <a:schemeClr val="tx1"/>
                          </a:solidFill>
                          <a:latin typeface="Garamond" panose="02020404030301010803" pitchFamily="18" charset="0"/>
                        </a:rPr>
                        <a:t>21-25</a:t>
                      </a:r>
                    </a:p>
                  </a:txBody>
                  <a:tcPr marL="0" marR="0" marT="0" marB="0">
                    <a:solidFill>
                      <a:schemeClr val="accent6">
                        <a:lumMod val="75000"/>
                      </a:schemeClr>
                    </a:solidFill>
                  </a:tcPr>
                </a:tc>
                <a:tc>
                  <a:txBody>
                    <a:bodyPr/>
                    <a:lstStyle/>
                    <a:p>
                      <a:pPr algn="ctr" fontAlgn="t"/>
                      <a:r>
                        <a:rPr lang="en-US" sz="2000" b="1" dirty="0">
                          <a:solidFill>
                            <a:schemeClr val="tx1"/>
                          </a:solidFill>
                          <a:latin typeface="Garamond" panose="02020404030301010803" pitchFamily="18" charset="0"/>
                        </a:rPr>
                        <a:t>26-30</a:t>
                      </a:r>
                    </a:p>
                  </a:txBody>
                  <a:tcPr marL="0" marR="0" marT="0" marB="0">
                    <a:solidFill>
                      <a:schemeClr val="accent6">
                        <a:lumMod val="75000"/>
                      </a:schemeClr>
                    </a:solidFill>
                  </a:tcPr>
                </a:tc>
                <a:tc>
                  <a:txBody>
                    <a:bodyPr/>
                    <a:lstStyle/>
                    <a:p>
                      <a:pPr algn="ctr" fontAlgn="t"/>
                      <a:r>
                        <a:rPr lang="en-US" sz="2000" b="1" dirty="0">
                          <a:solidFill>
                            <a:schemeClr val="tx1"/>
                          </a:solidFill>
                          <a:latin typeface="Garamond" panose="02020404030301010803" pitchFamily="18" charset="0"/>
                        </a:rPr>
                        <a:t>31-35</a:t>
                      </a:r>
                    </a:p>
                  </a:txBody>
                  <a:tcPr marL="0" marR="0" marT="0" marB="0">
                    <a:solidFill>
                      <a:schemeClr val="accent4"/>
                    </a:solidFill>
                  </a:tcPr>
                </a:tc>
                <a:tc>
                  <a:txBody>
                    <a:bodyPr/>
                    <a:lstStyle/>
                    <a:p>
                      <a:pPr algn="ctr" fontAlgn="t"/>
                      <a:r>
                        <a:rPr lang="en-US" sz="2000" b="1" dirty="0">
                          <a:solidFill>
                            <a:schemeClr val="tx1"/>
                          </a:solidFill>
                          <a:latin typeface="Garamond" panose="02020404030301010803" pitchFamily="18" charset="0"/>
                        </a:rPr>
                        <a:t>36-40</a:t>
                      </a:r>
                    </a:p>
                  </a:txBody>
                  <a:tcPr marL="0" marR="0" marT="0" marB="0">
                    <a:solidFill>
                      <a:schemeClr val="accent4"/>
                    </a:solidFill>
                  </a:tcPr>
                </a:tc>
                <a:tc>
                  <a:txBody>
                    <a:bodyPr/>
                    <a:lstStyle/>
                    <a:p>
                      <a:pPr algn="ctr" fontAlgn="t"/>
                      <a:r>
                        <a:rPr lang="en-US" sz="2000" b="1" dirty="0">
                          <a:solidFill>
                            <a:schemeClr val="tx1"/>
                          </a:solidFill>
                          <a:latin typeface="Garamond" panose="02020404030301010803" pitchFamily="18" charset="0"/>
                        </a:rPr>
                        <a:t>&gt;40</a:t>
                      </a:r>
                    </a:p>
                  </a:txBody>
                  <a:tcPr marL="0" marR="0" marT="0" marB="0">
                    <a:solidFill>
                      <a:schemeClr val="accent2"/>
                    </a:solidFill>
                  </a:tcPr>
                </a:tc>
                <a:extLst>
                  <a:ext uri="{0D108BD9-81ED-4DB2-BD59-A6C34878D82A}">
                    <a16:rowId xmlns:a16="http://schemas.microsoft.com/office/drawing/2014/main" val="567129764"/>
                  </a:ext>
                </a:extLst>
              </a:tr>
              <a:tr h="60352">
                <a:tc>
                  <a:txBody>
                    <a:bodyPr/>
                    <a:lstStyle/>
                    <a:p>
                      <a:pPr algn="l" fontAlgn="t"/>
                      <a:endParaRPr lang="en-US" sz="2000" b="1" i="0" u="none" strike="noStrike" dirty="0">
                        <a:solidFill>
                          <a:schemeClr val="tx1"/>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r>
                        <a:rPr lang="en-US" sz="2000" b="1" u="none" strike="noStrike" dirty="0">
                          <a:solidFill>
                            <a:schemeClr val="tx1"/>
                          </a:solidFill>
                          <a:effectLst/>
                          <a:latin typeface="Garamond" panose="02020404030301010803" pitchFamily="18" charset="0"/>
                        </a:rPr>
                        <a:t> </a:t>
                      </a:r>
                      <a:endParaRPr lang="en-US" sz="2000" b="1" i="0" u="none" strike="noStrike" dirty="0">
                        <a:solidFill>
                          <a:schemeClr val="tx1"/>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endParaRPr lang="en-US" sz="2000" b="1" i="0" u="none" strike="noStrike" dirty="0">
                        <a:solidFill>
                          <a:schemeClr val="tx1"/>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r>
                        <a:rPr lang="en-US" sz="2000" b="1" u="none" strike="noStrike" dirty="0">
                          <a:solidFill>
                            <a:schemeClr val="tx1"/>
                          </a:solidFill>
                          <a:effectLst/>
                          <a:latin typeface="Garamond" panose="02020404030301010803" pitchFamily="18" charset="0"/>
                        </a:rPr>
                        <a:t> </a:t>
                      </a:r>
                      <a:endParaRPr lang="en-US" sz="2000" b="1" i="0" u="none" strike="noStrike" dirty="0">
                        <a:solidFill>
                          <a:schemeClr val="tx1"/>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endParaRPr lang="en-US" sz="2000" b="1" i="0" u="none" strike="noStrike" dirty="0">
                        <a:solidFill>
                          <a:schemeClr val="tx1"/>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r>
                        <a:rPr lang="en-US" sz="2000" b="1" u="none" strike="noStrike" dirty="0">
                          <a:solidFill>
                            <a:schemeClr val="tx1"/>
                          </a:solidFill>
                          <a:effectLst/>
                          <a:latin typeface="Garamond" panose="02020404030301010803" pitchFamily="18" charset="0"/>
                        </a:rPr>
                        <a:t> </a:t>
                      </a:r>
                      <a:endParaRPr lang="en-US" sz="2000" b="1" i="0" u="none" strike="noStrike" dirty="0">
                        <a:solidFill>
                          <a:schemeClr val="tx1"/>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endParaRPr lang="en-US" sz="2000" b="1" i="0" u="none" strike="noStrike" dirty="0">
                        <a:solidFill>
                          <a:schemeClr val="accent2">
                            <a:lumMod val="75000"/>
                          </a:schemeClr>
                        </a:solidFill>
                        <a:effectLst/>
                        <a:latin typeface="Garamond" panose="02020404030301010803" pitchFamily="18" charset="0"/>
                      </a:endParaRPr>
                    </a:p>
                  </a:txBody>
                  <a:tcPr marL="0" marR="0" marT="0" marB="0">
                    <a:solidFill>
                      <a:schemeClr val="accent4"/>
                    </a:solidFill>
                  </a:tcPr>
                </a:tc>
                <a:tc>
                  <a:txBody>
                    <a:bodyPr/>
                    <a:lstStyle/>
                    <a:p>
                      <a:pPr algn="ctr" fontAlgn="t"/>
                      <a:r>
                        <a:rPr lang="en-US" sz="2000" b="1" u="none" strike="noStrike" dirty="0">
                          <a:solidFill>
                            <a:schemeClr val="accent2">
                              <a:lumMod val="75000"/>
                            </a:schemeClr>
                          </a:solidFill>
                          <a:effectLst/>
                          <a:latin typeface="Garamond" panose="02020404030301010803" pitchFamily="18" charset="0"/>
                        </a:rPr>
                        <a:t> </a:t>
                      </a:r>
                      <a:endParaRPr lang="en-US" sz="2000" b="1" i="0" u="none" strike="noStrike" dirty="0">
                        <a:solidFill>
                          <a:schemeClr val="accent2">
                            <a:lumMod val="75000"/>
                          </a:schemeClr>
                        </a:solidFill>
                        <a:effectLst/>
                        <a:latin typeface="Garamond" panose="02020404030301010803" pitchFamily="18" charset="0"/>
                      </a:endParaRPr>
                    </a:p>
                  </a:txBody>
                  <a:tcPr marL="0" marR="0" marT="0" marB="0">
                    <a:solidFill>
                      <a:schemeClr val="accent4"/>
                    </a:solidFill>
                  </a:tcPr>
                </a:tc>
                <a:tc>
                  <a:txBody>
                    <a:bodyPr/>
                    <a:lstStyle/>
                    <a:p>
                      <a:pPr algn="ctr" fontAlgn="t"/>
                      <a:r>
                        <a:rPr lang="en-US" sz="2000" b="1" u="none" strike="noStrike" dirty="0">
                          <a:effectLst/>
                          <a:latin typeface="Garamond" panose="02020404030301010803" pitchFamily="18" charset="0"/>
                        </a:rPr>
                        <a:t> </a:t>
                      </a:r>
                      <a:endParaRPr lang="en-US" sz="2000" b="1" i="0" u="none" strike="noStrike" dirty="0">
                        <a:solidFill>
                          <a:srgbClr val="000000"/>
                        </a:solidFill>
                        <a:effectLst/>
                        <a:latin typeface="Garamond" panose="02020404030301010803" pitchFamily="18" charset="0"/>
                      </a:endParaRPr>
                    </a:p>
                  </a:txBody>
                  <a:tcPr marL="0" marR="0" marT="0" marB="0">
                    <a:solidFill>
                      <a:schemeClr val="accent2"/>
                    </a:solidFill>
                  </a:tcPr>
                </a:tc>
                <a:extLst>
                  <a:ext uri="{0D108BD9-81ED-4DB2-BD59-A6C34878D82A}">
                    <a16:rowId xmlns:a16="http://schemas.microsoft.com/office/drawing/2014/main" val="3942624884"/>
                  </a:ext>
                </a:extLst>
              </a:tr>
              <a:tr h="481491">
                <a:tc>
                  <a:txBody>
                    <a:bodyPr/>
                    <a:lstStyle/>
                    <a:p>
                      <a:pPr algn="l" fontAlgn="t"/>
                      <a:r>
                        <a:rPr lang="en-US" sz="2000" b="1" u="none" strike="noStrike" dirty="0">
                          <a:solidFill>
                            <a:schemeClr val="tx1"/>
                          </a:solidFill>
                          <a:effectLst/>
                          <a:latin typeface="Garamond" panose="02020404030301010803" pitchFamily="18" charset="0"/>
                        </a:rPr>
                        <a:t>Thermal </a:t>
                      </a:r>
                      <a:r>
                        <a:rPr lang="en-US" sz="2000" b="1" u="none" strike="noStrike" dirty="0" smtClean="0">
                          <a:solidFill>
                            <a:schemeClr val="tx1"/>
                          </a:solidFill>
                          <a:effectLst/>
                          <a:latin typeface="Garamond" panose="02020404030301010803" pitchFamily="18" charset="0"/>
                        </a:rPr>
                        <a:t>Capacity</a:t>
                      </a: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23,330</a:t>
                      </a:r>
                      <a:endParaRPr lang="en-US" sz="2000" b="1" i="0" u="none" strike="noStrike" dirty="0">
                        <a:solidFill>
                          <a:schemeClr val="tx1"/>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16,770</a:t>
                      </a:r>
                      <a:endParaRPr lang="en-US" sz="2000" b="1" i="0" u="none" strike="noStrike" dirty="0">
                        <a:solidFill>
                          <a:schemeClr val="tx1"/>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24,954</a:t>
                      </a:r>
                      <a:endParaRPr lang="en-US" sz="2000" b="1" i="0" u="none" strike="noStrike" dirty="0">
                        <a:solidFill>
                          <a:schemeClr val="tx1"/>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10,320</a:t>
                      </a:r>
                      <a:endParaRPr lang="en-US" sz="2000" b="1" i="0" u="none" strike="noStrike" dirty="0">
                        <a:solidFill>
                          <a:schemeClr val="tx1"/>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2,700</a:t>
                      </a:r>
                      <a:endParaRPr lang="en-US" sz="2000" b="1" i="0" u="none" strike="noStrike" dirty="0">
                        <a:solidFill>
                          <a:schemeClr val="tx1"/>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2,520</a:t>
                      </a:r>
                      <a:endParaRPr lang="en-US" sz="2000" b="1" i="0" u="none" strike="noStrike" dirty="0">
                        <a:solidFill>
                          <a:schemeClr val="tx1"/>
                        </a:solidFill>
                        <a:effectLst/>
                        <a:latin typeface="Garamond" panose="02020404030301010803" pitchFamily="18" charset="0"/>
                      </a:endParaRPr>
                    </a:p>
                  </a:txBody>
                  <a:tcPr marL="0" marR="0" marT="0" marB="0">
                    <a:solidFill>
                      <a:schemeClr val="accent4"/>
                    </a:solidFill>
                  </a:tcPr>
                </a:tc>
                <a:tc>
                  <a:txBody>
                    <a:bodyPr/>
                    <a:lstStyle/>
                    <a:p>
                      <a:pPr algn="ctr" fontAlgn="t"/>
                      <a:r>
                        <a:rPr lang="en-US" sz="2000" b="1" u="none" strike="noStrike" dirty="0" smtClean="0">
                          <a:solidFill>
                            <a:schemeClr val="tx1"/>
                          </a:solidFill>
                          <a:effectLst/>
                          <a:latin typeface="Garamond" panose="02020404030301010803" pitchFamily="18" charset="0"/>
                        </a:rPr>
                        <a:t>2,527</a:t>
                      </a:r>
                      <a:endParaRPr lang="en-US" sz="2000" b="1" i="0" u="none" strike="noStrike" dirty="0">
                        <a:solidFill>
                          <a:schemeClr val="tx1"/>
                        </a:solidFill>
                        <a:effectLst/>
                        <a:latin typeface="Garamond" panose="02020404030301010803" pitchFamily="18" charset="0"/>
                      </a:endParaRPr>
                    </a:p>
                  </a:txBody>
                  <a:tcPr marL="0" marR="0" marT="0" marB="0">
                    <a:solidFill>
                      <a:schemeClr val="accent4"/>
                    </a:solidFill>
                  </a:tcPr>
                </a:tc>
                <a:tc>
                  <a:txBody>
                    <a:bodyPr/>
                    <a:lstStyle/>
                    <a:p>
                      <a:pPr algn="ctr" fontAlgn="t"/>
                      <a:r>
                        <a:rPr lang="en-US" sz="2000" b="1" u="none" strike="noStrike" dirty="0" smtClean="0">
                          <a:solidFill>
                            <a:schemeClr val="tx1"/>
                          </a:solidFill>
                          <a:effectLst/>
                          <a:latin typeface="Garamond" panose="02020404030301010803" pitchFamily="18" charset="0"/>
                        </a:rPr>
                        <a:t>1,930</a:t>
                      </a:r>
                    </a:p>
                  </a:txBody>
                  <a:tcPr marL="0" marR="0" marT="0" marB="0">
                    <a:solidFill>
                      <a:schemeClr val="accent2"/>
                    </a:solidFill>
                  </a:tcPr>
                </a:tc>
                <a:extLst>
                  <a:ext uri="{0D108BD9-81ED-4DB2-BD59-A6C34878D82A}">
                    <a16:rowId xmlns:a16="http://schemas.microsoft.com/office/drawing/2014/main" val="869843940"/>
                  </a:ext>
                </a:extLst>
              </a:tr>
              <a:tr h="307155">
                <a:tc>
                  <a:txBody>
                    <a:bodyPr/>
                    <a:lstStyle/>
                    <a:p>
                      <a:pPr algn="l" fontAlgn="t"/>
                      <a:r>
                        <a:rPr lang="en-US" sz="2000" b="1" i="0" u="none" strike="noStrike" dirty="0" smtClean="0">
                          <a:solidFill>
                            <a:schemeClr val="dk1"/>
                          </a:solidFill>
                          <a:effectLst/>
                          <a:latin typeface="Garamond" panose="02020404030301010803" pitchFamily="18" charset="0"/>
                        </a:rPr>
                        <a:t>Percentage</a:t>
                      </a:r>
                      <a:endParaRPr lang="en-US" sz="2000" b="1" i="0" u="none" strike="noStrike" dirty="0">
                        <a:solidFill>
                          <a:srgbClr val="000000"/>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effectLst/>
                          <a:latin typeface="Garamond" panose="02020404030301010803" pitchFamily="18" charset="0"/>
                        </a:rPr>
                        <a:t>27.43%</a:t>
                      </a:r>
                      <a:endParaRPr lang="en-US" sz="2000" b="1" i="0" u="none" strike="noStrike" dirty="0">
                        <a:solidFill>
                          <a:srgbClr val="000000"/>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effectLst/>
                          <a:latin typeface="Garamond" panose="02020404030301010803" pitchFamily="18" charset="0"/>
                        </a:rPr>
                        <a:t>19.72%</a:t>
                      </a:r>
                      <a:endParaRPr lang="en-US" sz="2000" b="1" i="0" u="none" strike="noStrike" dirty="0">
                        <a:solidFill>
                          <a:srgbClr val="000000"/>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effectLst/>
                          <a:latin typeface="Garamond" panose="02020404030301010803" pitchFamily="18" charset="0"/>
                        </a:rPr>
                        <a:t>29.34%</a:t>
                      </a:r>
                      <a:endParaRPr lang="en-US" sz="2000" b="1" i="0" u="none" strike="noStrike" dirty="0">
                        <a:solidFill>
                          <a:srgbClr val="000000"/>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effectLst/>
                          <a:latin typeface="Garamond" panose="02020404030301010803" pitchFamily="18" charset="0"/>
                        </a:rPr>
                        <a:t>12.13%</a:t>
                      </a:r>
                      <a:endParaRPr lang="en-US" sz="2000" b="1" i="0" u="none" strike="noStrike" dirty="0">
                        <a:solidFill>
                          <a:srgbClr val="000000"/>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effectLst/>
                          <a:latin typeface="Garamond" panose="02020404030301010803" pitchFamily="18" charset="0"/>
                        </a:rPr>
                        <a:t>3.17%</a:t>
                      </a:r>
                      <a:endParaRPr lang="en-US" sz="2000" b="1" i="0" u="none" strike="noStrike" dirty="0">
                        <a:solidFill>
                          <a:srgbClr val="000000"/>
                        </a:solidFill>
                        <a:effectLst/>
                        <a:latin typeface="Garamond" panose="02020404030301010803" pitchFamily="18" charset="0"/>
                      </a:endParaRPr>
                    </a:p>
                  </a:txBody>
                  <a:tcPr marL="0" marR="0" marT="0" marB="0">
                    <a:solidFill>
                      <a:schemeClr val="accent1"/>
                    </a:solidFill>
                  </a:tcPr>
                </a:tc>
                <a:tc>
                  <a:txBody>
                    <a:bodyPr/>
                    <a:lstStyle/>
                    <a:p>
                      <a:pPr algn="ctr" fontAlgn="t"/>
                      <a:r>
                        <a:rPr lang="en-US" sz="2000" b="1" u="none" strike="noStrike" dirty="0" smtClean="0">
                          <a:solidFill>
                            <a:schemeClr val="tx1"/>
                          </a:solidFill>
                          <a:effectLst/>
                          <a:latin typeface="Garamond" panose="02020404030301010803" pitchFamily="18" charset="0"/>
                        </a:rPr>
                        <a:t>2.96%</a:t>
                      </a:r>
                      <a:endParaRPr lang="en-US" sz="2000" b="1" i="0" u="none" strike="noStrike" dirty="0">
                        <a:solidFill>
                          <a:schemeClr val="tx1"/>
                        </a:solidFill>
                        <a:effectLst/>
                        <a:latin typeface="Garamond" panose="02020404030301010803" pitchFamily="18" charset="0"/>
                      </a:endParaRPr>
                    </a:p>
                  </a:txBody>
                  <a:tcPr marL="0" marR="0" marT="0" marB="0">
                    <a:solidFill>
                      <a:schemeClr val="accent4"/>
                    </a:solidFill>
                  </a:tcPr>
                </a:tc>
                <a:tc>
                  <a:txBody>
                    <a:bodyPr/>
                    <a:lstStyle/>
                    <a:p>
                      <a:pPr algn="ctr" fontAlgn="t"/>
                      <a:r>
                        <a:rPr lang="en-US" sz="2000" b="1" u="none" strike="noStrike" dirty="0" smtClean="0">
                          <a:solidFill>
                            <a:schemeClr val="tx1"/>
                          </a:solidFill>
                          <a:effectLst/>
                          <a:latin typeface="Garamond" panose="02020404030301010803" pitchFamily="18" charset="0"/>
                        </a:rPr>
                        <a:t>2.97%</a:t>
                      </a:r>
                      <a:endParaRPr lang="en-US" sz="2000" b="1" i="0" u="none" strike="noStrike" dirty="0">
                        <a:solidFill>
                          <a:schemeClr val="tx1"/>
                        </a:solidFill>
                        <a:effectLst/>
                        <a:latin typeface="Garamond" panose="02020404030301010803" pitchFamily="18" charset="0"/>
                      </a:endParaRPr>
                    </a:p>
                  </a:txBody>
                  <a:tcPr marL="0" marR="0" marT="0" marB="0">
                    <a:solidFill>
                      <a:schemeClr val="accent4"/>
                    </a:solidFill>
                  </a:tcPr>
                </a:tc>
                <a:tc>
                  <a:txBody>
                    <a:bodyPr/>
                    <a:lstStyle/>
                    <a:p>
                      <a:pPr algn="ctr" fontAlgn="t"/>
                      <a:r>
                        <a:rPr lang="en-US" sz="2000" b="1" u="none" strike="noStrike" dirty="0" smtClean="0">
                          <a:solidFill>
                            <a:schemeClr val="tx1"/>
                          </a:solidFill>
                          <a:effectLst/>
                          <a:latin typeface="Garamond" panose="02020404030301010803" pitchFamily="18" charset="0"/>
                        </a:rPr>
                        <a:t>2.27%</a:t>
                      </a:r>
                      <a:endParaRPr lang="en-US" sz="2000" b="1" i="0" u="none" strike="noStrike" dirty="0">
                        <a:solidFill>
                          <a:schemeClr val="tx1"/>
                        </a:solidFill>
                        <a:effectLst/>
                        <a:latin typeface="Garamond" panose="02020404030301010803" pitchFamily="18" charset="0"/>
                      </a:endParaRPr>
                    </a:p>
                  </a:txBody>
                  <a:tcPr marL="0" marR="0" marT="0" marB="0">
                    <a:solidFill>
                      <a:schemeClr val="accent2"/>
                    </a:solidFill>
                  </a:tcPr>
                </a:tc>
                <a:extLst>
                  <a:ext uri="{0D108BD9-81ED-4DB2-BD59-A6C34878D82A}">
                    <a16:rowId xmlns:a16="http://schemas.microsoft.com/office/drawing/2014/main" val="3397033193"/>
                  </a:ext>
                </a:extLst>
              </a:tr>
            </a:tbl>
          </a:graphicData>
        </a:graphic>
      </p:graphicFrame>
      <p:sp>
        <p:nvSpPr>
          <p:cNvPr id="8" name="Title 1"/>
          <p:cNvSpPr>
            <a:spLocks noGrp="1"/>
          </p:cNvSpPr>
          <p:nvPr>
            <p:ph type="ctrTitle"/>
          </p:nvPr>
        </p:nvSpPr>
        <p:spPr>
          <a:xfrm>
            <a:off x="1392194" y="152401"/>
            <a:ext cx="9580605" cy="635000"/>
          </a:xfrm>
        </p:spPr>
        <p:txBody>
          <a:bodyPr>
            <a:no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6" name="TextBox 5"/>
          <p:cNvSpPr txBox="1"/>
          <p:nvPr/>
        </p:nvSpPr>
        <p:spPr>
          <a:xfrm>
            <a:off x="1606377" y="963828"/>
            <a:ext cx="6359612" cy="461665"/>
          </a:xfrm>
          <a:prstGeom prst="rect">
            <a:avLst/>
          </a:prstGeom>
          <a:noFill/>
        </p:spPr>
        <p:txBody>
          <a:bodyPr wrap="square" rtlCol="0">
            <a:spAutoFit/>
          </a:bodyPr>
          <a:lstStyle/>
          <a:p>
            <a:r>
              <a:rPr lang="en-US" sz="2400" b="1" u="sng" dirty="0" smtClean="0">
                <a:latin typeface="Garamond" pitchFamily="18" charset="0"/>
              </a:rPr>
              <a:t>Ambient Air Quality in Thermal Power Plants</a:t>
            </a:r>
            <a:endParaRPr lang="en-US" sz="2400" b="1" u="sng" dirty="0">
              <a:latin typeface="Garamond" pitchFamily="18" charset="0"/>
            </a:endParaRPr>
          </a:p>
        </p:txBody>
      </p:sp>
    </p:spTree>
    <p:extLst>
      <p:ext uri="{BB962C8B-B14F-4D97-AF65-F5344CB8AC3E}">
        <p14:creationId xmlns:p14="http://schemas.microsoft.com/office/powerpoint/2010/main" val="3664778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1725" y="1410126"/>
            <a:ext cx="9963776" cy="4282336"/>
          </a:xfrm>
        </p:spPr>
        <p:txBody>
          <a:bodyPr>
            <a:noAutofit/>
          </a:bodyPr>
          <a:lstStyle/>
          <a:p>
            <a:endParaRPr lang="en-US" sz="2200" dirty="0" smtClean="0">
              <a:latin typeface="Garamond" panose="02020404030301010803" pitchFamily="18" charset="0"/>
            </a:endParaRPr>
          </a:p>
          <a:p>
            <a:endParaRPr lang="en-US" sz="2200" dirty="0">
              <a:latin typeface="Garamond" panose="02020404030301010803" pitchFamily="18" charset="0"/>
            </a:endParaRPr>
          </a:p>
          <a:p>
            <a:endParaRPr lang="en-US" sz="800" dirty="0" smtClean="0">
              <a:latin typeface="Garamond" panose="02020404030301010803" pitchFamily="18" charset="0"/>
            </a:endParaRPr>
          </a:p>
          <a:p>
            <a:endParaRPr lang="en-US" sz="2200" dirty="0" smtClean="0">
              <a:latin typeface="Garamond" panose="02020404030301010803" pitchFamily="18" charset="0"/>
            </a:endParaRPr>
          </a:p>
          <a:p>
            <a:endParaRPr lang="en-US" sz="2200" dirty="0" smtClean="0">
              <a:latin typeface="Garamond" panose="02020404030301010803" pitchFamily="18" charset="0"/>
            </a:endParaRPr>
          </a:p>
          <a:p>
            <a:endParaRPr lang="en-US" sz="2200" dirty="0">
              <a:latin typeface="Garamond" panose="02020404030301010803" pitchFamily="18" charset="0"/>
            </a:endParaRPr>
          </a:p>
          <a:p>
            <a:endParaRPr lang="en-US" sz="2200" dirty="0">
              <a:latin typeface="Garamond" panose="02020404030301010803" pitchFamily="18" charset="0"/>
            </a:endParaRPr>
          </a:p>
          <a:p>
            <a:pPr marL="342900" indent="-342900" algn="just">
              <a:buFont typeface="Wingdings" panose="05000000000000000000" pitchFamily="2" charset="2"/>
              <a:buChar char="Ø"/>
            </a:pPr>
            <a:endParaRPr lang="en-IN" sz="800" dirty="0" smtClean="0">
              <a:latin typeface="Garamond" panose="02020404030301010803" pitchFamily="18" charset="0"/>
            </a:endParaRPr>
          </a:p>
          <a:p>
            <a:pPr marL="342900" indent="-342900" algn="just">
              <a:buFont typeface="Wingdings" panose="05000000000000000000" pitchFamily="2" charset="2"/>
              <a:buChar char="Ø"/>
            </a:pPr>
            <a:r>
              <a:rPr lang="en-IN" sz="2200" dirty="0" smtClean="0">
                <a:latin typeface="Garamond" panose="02020404030301010803" pitchFamily="18" charset="0"/>
              </a:rPr>
              <a:t>As </a:t>
            </a:r>
            <a:r>
              <a:rPr lang="en-IN" sz="2200" dirty="0">
                <a:latin typeface="Garamond" panose="02020404030301010803" pitchFamily="18" charset="0"/>
              </a:rPr>
              <a:t>per the above </a:t>
            </a:r>
            <a:r>
              <a:rPr lang="en-IN" sz="2200" dirty="0" smtClean="0">
                <a:latin typeface="Garamond" panose="02020404030301010803" pitchFamily="18" charset="0"/>
              </a:rPr>
              <a:t>data, immediate </a:t>
            </a:r>
            <a:r>
              <a:rPr lang="en-IN" sz="2200" dirty="0">
                <a:latin typeface="Garamond" panose="02020404030301010803" pitchFamily="18" charset="0"/>
              </a:rPr>
              <a:t>action may have to be considered for a capacity of </a:t>
            </a:r>
            <a:r>
              <a:rPr lang="en-IN" sz="2200" dirty="0" smtClean="0">
                <a:latin typeface="Garamond" panose="02020404030301010803" pitchFamily="18" charset="0"/>
              </a:rPr>
              <a:t>about </a:t>
            </a:r>
            <a:r>
              <a:rPr lang="en-IN" sz="2200" b="1" dirty="0" smtClean="0">
                <a:latin typeface="Garamond" panose="02020404030301010803" pitchFamily="18" charset="0"/>
              </a:rPr>
              <a:t>33%</a:t>
            </a:r>
            <a:r>
              <a:rPr lang="en-IN" sz="2200" dirty="0" smtClean="0">
                <a:solidFill>
                  <a:srgbClr val="FF0000"/>
                </a:solidFill>
                <a:latin typeface="Garamond" panose="02020404030301010803" pitchFamily="18" charset="0"/>
              </a:rPr>
              <a:t> </a:t>
            </a:r>
            <a:r>
              <a:rPr lang="en-IN" sz="2200" dirty="0" smtClean="0">
                <a:latin typeface="Garamond" panose="02020404030301010803" pitchFamily="18" charset="0"/>
              </a:rPr>
              <a:t>and </a:t>
            </a:r>
            <a:r>
              <a:rPr lang="en-IN" sz="2200" dirty="0">
                <a:latin typeface="Garamond" panose="02020404030301010803" pitchFamily="18" charset="0"/>
              </a:rPr>
              <a:t>for </a:t>
            </a:r>
            <a:r>
              <a:rPr lang="en-IN" sz="2200" b="1" dirty="0" smtClean="0">
                <a:latin typeface="Garamond" panose="02020404030301010803" pitchFamily="18" charset="0"/>
              </a:rPr>
              <a:t>15%</a:t>
            </a:r>
            <a:r>
              <a:rPr lang="en-IN" sz="2200" dirty="0" smtClean="0">
                <a:solidFill>
                  <a:srgbClr val="FF0000"/>
                </a:solidFill>
                <a:latin typeface="Garamond" panose="02020404030301010803" pitchFamily="18" charset="0"/>
              </a:rPr>
              <a:t> </a:t>
            </a:r>
            <a:r>
              <a:rPr lang="en-IN" sz="2200" dirty="0" smtClean="0">
                <a:latin typeface="Garamond" panose="02020404030301010803" pitchFamily="18" charset="0"/>
              </a:rPr>
              <a:t>in </a:t>
            </a:r>
            <a:r>
              <a:rPr lang="en-IN" sz="2200" dirty="0">
                <a:latin typeface="Garamond" panose="02020404030301010803" pitchFamily="18" charset="0"/>
              </a:rPr>
              <a:t>the next </a:t>
            </a:r>
            <a:r>
              <a:rPr lang="en-IN" sz="2200" dirty="0" smtClean="0">
                <a:latin typeface="Garamond" panose="02020404030301010803" pitchFamily="18" charset="0"/>
              </a:rPr>
              <a:t>phase. </a:t>
            </a:r>
          </a:p>
          <a:p>
            <a:pPr marL="0" indent="0" algn="just">
              <a:buNone/>
            </a:pPr>
            <a:endParaRPr lang="en-IN" sz="800" dirty="0">
              <a:latin typeface="Garamond" panose="02020404030301010803" pitchFamily="18" charset="0"/>
            </a:endParaRPr>
          </a:p>
          <a:p>
            <a:pPr marL="0" indent="0">
              <a:buNone/>
            </a:pPr>
            <a:endParaRPr lang="en-US" sz="2200" dirty="0">
              <a:latin typeface="Garamond" panose="02020404030301010803" pitchFamily="18" charset="0"/>
            </a:endParaRPr>
          </a:p>
        </p:txBody>
      </p:sp>
      <p:sp>
        <p:nvSpPr>
          <p:cNvPr id="4" name="Rectangle 3"/>
          <p:cNvSpPr/>
          <p:nvPr/>
        </p:nvSpPr>
        <p:spPr>
          <a:xfrm>
            <a:off x="1021725" y="1410126"/>
            <a:ext cx="9963776" cy="769441"/>
          </a:xfrm>
          <a:prstGeom prst="rect">
            <a:avLst/>
          </a:prstGeom>
        </p:spPr>
        <p:txBody>
          <a:bodyPr wrap="square">
            <a:spAutoFit/>
          </a:bodyPr>
          <a:lstStyle/>
          <a:p>
            <a:pPr marL="342900" indent="-342900" algn="just">
              <a:buFont typeface="Wingdings" panose="05000000000000000000" pitchFamily="2" charset="2"/>
              <a:buChar char="Ø"/>
            </a:pPr>
            <a:r>
              <a:rPr lang="en-US" sz="2200" dirty="0">
                <a:latin typeface="Garamond" panose="02020404030301010803" pitchFamily="18" charset="0"/>
              </a:rPr>
              <a:t>Thermal Power Plant capacity </a:t>
            </a:r>
            <a:r>
              <a:rPr lang="en-US" sz="2200" dirty="0" smtClean="0">
                <a:latin typeface="Garamond" panose="02020404030301010803" pitchFamily="18" charset="0"/>
              </a:rPr>
              <a:t>categorized </a:t>
            </a:r>
            <a:r>
              <a:rPr lang="en-US" sz="2200" dirty="0">
                <a:latin typeface="Garamond" panose="02020404030301010803" pitchFamily="18" charset="0"/>
              </a:rPr>
              <a:t>considering mainly the maximum </a:t>
            </a:r>
            <a:r>
              <a:rPr lang="en-US" sz="2200" dirty="0" smtClean="0">
                <a:latin typeface="Garamond" panose="02020404030301010803" pitchFamily="18" charset="0"/>
              </a:rPr>
              <a:t>levels </a:t>
            </a:r>
            <a:r>
              <a:rPr lang="en-US" sz="2200" dirty="0">
                <a:latin typeface="Garamond" panose="02020404030301010803" pitchFamily="18" charset="0"/>
              </a:rPr>
              <a:t>of SO</a:t>
            </a:r>
            <a:r>
              <a:rPr lang="en-US" sz="2200" baseline="-25000" dirty="0">
                <a:latin typeface="Garamond" panose="02020404030301010803" pitchFamily="18" charset="0"/>
              </a:rPr>
              <a:t>2</a:t>
            </a:r>
            <a:r>
              <a:rPr lang="en-US" sz="2200" dirty="0">
                <a:latin typeface="Garamond" panose="02020404030301010803" pitchFamily="18" charset="0"/>
              </a:rPr>
              <a:t> in their </a:t>
            </a:r>
            <a:r>
              <a:rPr lang="en-US" sz="2200" dirty="0" smtClean="0">
                <a:latin typeface="Garamond" panose="02020404030301010803" pitchFamily="18" charset="0"/>
              </a:rPr>
              <a:t>vicinity averaged over a period of one year.</a:t>
            </a:r>
            <a:endParaRPr lang="en-US" sz="2200" dirty="0">
              <a:latin typeface="Garamond" panose="02020404030301010803"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995083241"/>
              </p:ext>
            </p:extLst>
          </p:nvPr>
        </p:nvGraphicFramePr>
        <p:xfrm>
          <a:off x="1537999" y="2421381"/>
          <a:ext cx="9014091" cy="1538687"/>
        </p:xfrm>
        <a:graphic>
          <a:graphicData uri="http://schemas.openxmlformats.org/drawingml/2006/table">
            <a:tbl>
              <a:tblPr>
                <a:tableStyleId>{5C22544A-7EE6-4342-B048-85BDC9FD1C3A}</a:tableStyleId>
              </a:tblPr>
              <a:tblGrid>
                <a:gridCol w="1210391">
                  <a:extLst>
                    <a:ext uri="{9D8B030D-6E8A-4147-A177-3AD203B41FA5}">
                      <a16:colId xmlns:a16="http://schemas.microsoft.com/office/drawing/2014/main" val="1017300643"/>
                    </a:ext>
                  </a:extLst>
                </a:gridCol>
                <a:gridCol w="1043416">
                  <a:extLst>
                    <a:ext uri="{9D8B030D-6E8A-4147-A177-3AD203B41FA5}">
                      <a16:colId xmlns:a16="http://schemas.microsoft.com/office/drawing/2014/main" val="1470058627"/>
                    </a:ext>
                  </a:extLst>
                </a:gridCol>
                <a:gridCol w="972484">
                  <a:extLst>
                    <a:ext uri="{9D8B030D-6E8A-4147-A177-3AD203B41FA5}">
                      <a16:colId xmlns:a16="http://schemas.microsoft.com/office/drawing/2014/main" val="1633013528"/>
                    </a:ext>
                  </a:extLst>
                </a:gridCol>
                <a:gridCol w="922613">
                  <a:extLst>
                    <a:ext uri="{9D8B030D-6E8A-4147-A177-3AD203B41FA5}">
                      <a16:colId xmlns:a16="http://schemas.microsoft.com/office/drawing/2014/main" val="2182500574"/>
                    </a:ext>
                  </a:extLst>
                </a:gridCol>
                <a:gridCol w="922613">
                  <a:extLst>
                    <a:ext uri="{9D8B030D-6E8A-4147-A177-3AD203B41FA5}">
                      <a16:colId xmlns:a16="http://schemas.microsoft.com/office/drawing/2014/main" val="2109664649"/>
                    </a:ext>
                  </a:extLst>
                </a:gridCol>
                <a:gridCol w="972484">
                  <a:extLst>
                    <a:ext uri="{9D8B030D-6E8A-4147-A177-3AD203B41FA5}">
                      <a16:colId xmlns:a16="http://schemas.microsoft.com/office/drawing/2014/main" val="3370054344"/>
                    </a:ext>
                  </a:extLst>
                </a:gridCol>
                <a:gridCol w="935081">
                  <a:extLst>
                    <a:ext uri="{9D8B030D-6E8A-4147-A177-3AD203B41FA5}">
                      <a16:colId xmlns:a16="http://schemas.microsoft.com/office/drawing/2014/main" val="3094377382"/>
                    </a:ext>
                  </a:extLst>
                </a:gridCol>
                <a:gridCol w="872742">
                  <a:extLst>
                    <a:ext uri="{9D8B030D-6E8A-4147-A177-3AD203B41FA5}">
                      <a16:colId xmlns:a16="http://schemas.microsoft.com/office/drawing/2014/main" val="2714130520"/>
                    </a:ext>
                  </a:extLst>
                </a:gridCol>
                <a:gridCol w="1162267">
                  <a:extLst>
                    <a:ext uri="{9D8B030D-6E8A-4147-A177-3AD203B41FA5}">
                      <a16:colId xmlns:a16="http://schemas.microsoft.com/office/drawing/2014/main" val="3770312231"/>
                    </a:ext>
                  </a:extLst>
                </a:gridCol>
              </a:tblGrid>
              <a:tr h="611230">
                <a:tc>
                  <a:txBody>
                    <a:bodyPr/>
                    <a:lstStyle/>
                    <a:p>
                      <a:pPr algn="ctr" fontAlgn="t"/>
                      <a:r>
                        <a:rPr lang="en-US" sz="1800" b="1" u="none" strike="noStrike" dirty="0" smtClean="0">
                          <a:effectLst/>
                          <a:latin typeface="Garamond" panose="02020404030301010803" pitchFamily="18" charset="0"/>
                        </a:rPr>
                        <a:t>SO</a:t>
                      </a:r>
                      <a:r>
                        <a:rPr lang="en-US" sz="1800" b="1" u="none" strike="noStrike" baseline="-40000" dirty="0" smtClean="0">
                          <a:effectLst/>
                          <a:latin typeface="Garamond" panose="02020404030301010803" pitchFamily="18" charset="0"/>
                        </a:rPr>
                        <a:t>2</a:t>
                      </a:r>
                      <a:r>
                        <a:rPr lang="en-US" sz="1800" b="1" u="none" strike="noStrike" dirty="0" smtClean="0">
                          <a:effectLst/>
                          <a:latin typeface="Garamond" panose="02020404030301010803" pitchFamily="18" charset="0"/>
                        </a:rPr>
                        <a:t> Max.  </a:t>
                      </a:r>
                      <a:r>
                        <a:rPr lang="el-GR" sz="1800" b="1" u="none" strike="noStrike" dirty="0" smtClean="0">
                          <a:effectLst/>
                          <a:latin typeface="Garamond" panose="02020404030301010803" pitchFamily="18" charset="0"/>
                        </a:rPr>
                        <a:t>(μ</a:t>
                      </a:r>
                      <a:r>
                        <a:rPr lang="en-US" sz="1800" b="1" u="none" strike="noStrike" dirty="0" smtClean="0">
                          <a:effectLst/>
                          <a:latin typeface="Garamond" panose="02020404030301010803" pitchFamily="18" charset="0"/>
                        </a:rPr>
                        <a:t>g/m3)</a:t>
                      </a:r>
                      <a:endParaRPr lang="en-US" sz="1800" b="1" i="0" u="none" strike="noStrike" dirty="0">
                        <a:solidFill>
                          <a:srgbClr val="000000"/>
                        </a:solidFill>
                        <a:effectLst/>
                        <a:latin typeface="Garamond" panose="02020404030301010803" pitchFamily="18" charset="0"/>
                      </a:endParaRPr>
                    </a:p>
                  </a:txBody>
                  <a:tcPr marL="0" marR="0" marT="0" marB="0">
                    <a:solidFill>
                      <a:schemeClr val="accent6">
                        <a:lumMod val="75000"/>
                      </a:schemeClr>
                    </a:solidFill>
                  </a:tcPr>
                </a:tc>
                <a:tc>
                  <a:txBody>
                    <a:bodyPr/>
                    <a:lstStyle/>
                    <a:p>
                      <a:pPr algn="ctr" fontAlgn="t"/>
                      <a:r>
                        <a:rPr lang="en-US" sz="1800" b="1" u="none" strike="noStrike" dirty="0">
                          <a:effectLst/>
                          <a:latin typeface="Garamond" panose="02020404030301010803" pitchFamily="18" charset="0"/>
                        </a:rPr>
                        <a:t>0-10</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6">
                        <a:lumMod val="75000"/>
                      </a:schemeClr>
                    </a:solidFill>
                  </a:tcPr>
                </a:tc>
                <a:tc>
                  <a:txBody>
                    <a:bodyPr/>
                    <a:lstStyle/>
                    <a:p>
                      <a:pPr algn="ctr" fontAlgn="t"/>
                      <a:r>
                        <a:rPr lang="en-US" sz="1800" b="1" u="none" strike="noStrike" dirty="0">
                          <a:effectLst/>
                          <a:latin typeface="Garamond" panose="02020404030301010803" pitchFamily="18" charset="0"/>
                        </a:rPr>
                        <a:t>11-15</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6">
                        <a:lumMod val="75000"/>
                      </a:schemeClr>
                    </a:solidFill>
                  </a:tcPr>
                </a:tc>
                <a:tc>
                  <a:txBody>
                    <a:bodyPr/>
                    <a:lstStyle/>
                    <a:p>
                      <a:pPr algn="ctr" fontAlgn="t"/>
                      <a:r>
                        <a:rPr lang="en-US" sz="1800" b="1" u="none" strike="noStrike" dirty="0">
                          <a:effectLst/>
                          <a:latin typeface="Garamond" panose="02020404030301010803" pitchFamily="18" charset="0"/>
                        </a:rPr>
                        <a:t>16-20</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6">
                        <a:lumMod val="75000"/>
                      </a:schemeClr>
                    </a:solidFill>
                  </a:tcPr>
                </a:tc>
                <a:tc>
                  <a:txBody>
                    <a:bodyPr/>
                    <a:lstStyle/>
                    <a:p>
                      <a:pPr algn="ctr" fontAlgn="t"/>
                      <a:r>
                        <a:rPr lang="en-US" sz="1800" b="1" u="none" strike="noStrike" dirty="0">
                          <a:effectLst/>
                          <a:latin typeface="Garamond" panose="02020404030301010803" pitchFamily="18" charset="0"/>
                        </a:rPr>
                        <a:t>21-25</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6">
                        <a:lumMod val="75000"/>
                      </a:schemeClr>
                    </a:solidFill>
                  </a:tcPr>
                </a:tc>
                <a:tc>
                  <a:txBody>
                    <a:bodyPr/>
                    <a:lstStyle/>
                    <a:p>
                      <a:pPr algn="ctr" fontAlgn="t"/>
                      <a:r>
                        <a:rPr lang="en-US" sz="1800" b="1" u="none" strike="noStrike" dirty="0">
                          <a:effectLst/>
                          <a:latin typeface="Garamond" panose="02020404030301010803" pitchFamily="18" charset="0"/>
                        </a:rPr>
                        <a:t>26-30</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6">
                        <a:lumMod val="75000"/>
                      </a:schemeClr>
                    </a:solidFill>
                  </a:tcPr>
                </a:tc>
                <a:tc>
                  <a:txBody>
                    <a:bodyPr/>
                    <a:lstStyle/>
                    <a:p>
                      <a:pPr algn="ctr" fontAlgn="t"/>
                      <a:r>
                        <a:rPr lang="en-US" sz="1800" b="1" u="none" strike="noStrike" dirty="0">
                          <a:effectLst/>
                          <a:latin typeface="Garamond" panose="02020404030301010803" pitchFamily="18" charset="0"/>
                        </a:rPr>
                        <a:t>31-35</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4">
                        <a:lumMod val="75000"/>
                      </a:schemeClr>
                    </a:solidFill>
                  </a:tcPr>
                </a:tc>
                <a:tc>
                  <a:txBody>
                    <a:bodyPr/>
                    <a:lstStyle/>
                    <a:p>
                      <a:pPr algn="ctr" fontAlgn="t"/>
                      <a:r>
                        <a:rPr lang="en-US" sz="1800" b="1" u="none" strike="noStrike" dirty="0">
                          <a:effectLst/>
                          <a:latin typeface="Garamond" panose="02020404030301010803" pitchFamily="18" charset="0"/>
                        </a:rPr>
                        <a:t>36-40</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4">
                        <a:lumMod val="75000"/>
                      </a:schemeClr>
                    </a:solidFill>
                  </a:tcPr>
                </a:tc>
                <a:tc>
                  <a:txBody>
                    <a:bodyPr/>
                    <a:lstStyle/>
                    <a:p>
                      <a:pPr algn="ctr" fontAlgn="t"/>
                      <a:r>
                        <a:rPr lang="en-US" sz="1800" b="1" u="none" strike="noStrike" dirty="0">
                          <a:effectLst/>
                          <a:latin typeface="Garamond" panose="02020404030301010803" pitchFamily="18" charset="0"/>
                        </a:rPr>
                        <a:t>&gt;40</a:t>
                      </a:r>
                      <a:endParaRPr lang="en-US" sz="1800" b="1" i="0" u="none" strike="noStrike" dirty="0">
                        <a:solidFill>
                          <a:srgbClr val="000000"/>
                        </a:solidFill>
                        <a:effectLst/>
                        <a:latin typeface="Garamond" panose="02020404030301010803" pitchFamily="18" charset="0"/>
                      </a:endParaRPr>
                    </a:p>
                  </a:txBody>
                  <a:tcPr marL="0" marR="0" marT="0" marB="0" anchor="ctr">
                    <a:solidFill>
                      <a:schemeClr val="accent2"/>
                    </a:solidFill>
                  </a:tcPr>
                </a:tc>
                <a:extLst>
                  <a:ext uri="{0D108BD9-81ED-4DB2-BD59-A6C34878D82A}">
                    <a16:rowId xmlns:a16="http://schemas.microsoft.com/office/drawing/2014/main" val="2461812500"/>
                  </a:ext>
                </a:extLst>
              </a:tr>
              <a:tr h="611230">
                <a:tc>
                  <a:txBody>
                    <a:bodyPr/>
                    <a:lstStyle/>
                    <a:p>
                      <a:pPr algn="ctr" fontAlgn="t"/>
                      <a:r>
                        <a:rPr lang="en-US" sz="1800" b="1" u="none" strike="noStrike" dirty="0">
                          <a:solidFill>
                            <a:schemeClr val="tx1"/>
                          </a:solidFill>
                          <a:effectLst/>
                          <a:latin typeface="Garamond" panose="02020404030301010803" pitchFamily="18" charset="0"/>
                        </a:rPr>
                        <a:t>Thermal Capacity </a:t>
                      </a:r>
                      <a:endParaRPr lang="en-US" sz="1800" b="1" i="0" u="none" strike="noStrike" dirty="0">
                        <a:solidFill>
                          <a:schemeClr val="tx1"/>
                        </a:solidFill>
                        <a:effectLst/>
                        <a:latin typeface="Garamond" panose="02020404030301010803" pitchFamily="18" charset="0"/>
                      </a:endParaRPr>
                    </a:p>
                  </a:txBody>
                  <a:tcPr marL="0" marR="0" marT="0" marB="0">
                    <a:solidFill>
                      <a:schemeClr val="accent5">
                        <a:lumMod val="60000"/>
                        <a:lumOff val="40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10,920</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5">
                        <a:lumMod val="60000"/>
                        <a:lumOff val="40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10,160</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5">
                        <a:lumMod val="60000"/>
                        <a:lumOff val="40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7,560</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5">
                        <a:lumMod val="60000"/>
                        <a:lumOff val="40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6,340</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5">
                        <a:lumMod val="60000"/>
                        <a:lumOff val="40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9,834</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5">
                        <a:lumMod val="60000"/>
                        <a:lumOff val="40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10,380</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4">
                        <a:lumMod val="75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2,528</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4">
                        <a:lumMod val="75000"/>
                      </a:schemeClr>
                    </a:solidFill>
                  </a:tcPr>
                </a:tc>
                <a:tc>
                  <a:txBody>
                    <a:bodyPr/>
                    <a:lstStyle/>
                    <a:p>
                      <a:pPr algn="ctr" fontAlgn="t"/>
                      <a:r>
                        <a:rPr lang="en-US" sz="1800" b="1" i="0" u="none" strike="noStrike" dirty="0" smtClean="0">
                          <a:solidFill>
                            <a:schemeClr val="tx1"/>
                          </a:solidFill>
                          <a:effectLst/>
                          <a:latin typeface="Garamond" panose="02020404030301010803" pitchFamily="18" charset="0"/>
                        </a:rPr>
                        <a:t>28,550</a:t>
                      </a:r>
                      <a:endParaRPr lang="en-US" sz="1800" b="1" i="0" u="none" strike="noStrike" dirty="0">
                        <a:solidFill>
                          <a:schemeClr val="tx1"/>
                        </a:solidFill>
                        <a:effectLst/>
                        <a:latin typeface="Garamond" panose="02020404030301010803" pitchFamily="18" charset="0"/>
                      </a:endParaRPr>
                    </a:p>
                  </a:txBody>
                  <a:tcPr marL="9525" marR="9525" marT="9525" marB="0" anchor="ctr">
                    <a:solidFill>
                      <a:schemeClr val="accent2"/>
                    </a:solidFill>
                  </a:tcPr>
                </a:tc>
                <a:extLst>
                  <a:ext uri="{0D108BD9-81ED-4DB2-BD59-A6C34878D82A}">
                    <a16:rowId xmlns:a16="http://schemas.microsoft.com/office/drawing/2014/main" val="2732647293"/>
                  </a:ext>
                </a:extLst>
              </a:tr>
              <a:tr h="316227">
                <a:tc>
                  <a:txBody>
                    <a:bodyPr/>
                    <a:lstStyle/>
                    <a:p>
                      <a:pPr algn="ctr" fontAlgn="t"/>
                      <a:r>
                        <a:rPr lang="en-US" sz="1800" b="1" u="none" strike="noStrike" dirty="0" smtClean="0">
                          <a:solidFill>
                            <a:schemeClr val="tx1"/>
                          </a:solidFill>
                          <a:effectLst/>
                          <a:latin typeface="Garamond" panose="02020404030301010803" pitchFamily="18" charset="0"/>
                        </a:rPr>
                        <a:t>Percentage </a:t>
                      </a:r>
                      <a:endParaRPr lang="en-US" sz="1800" b="1" i="0" u="none" strike="noStrike" dirty="0">
                        <a:solidFill>
                          <a:schemeClr val="tx1"/>
                        </a:solidFill>
                        <a:effectLst/>
                        <a:latin typeface="Garamond" panose="02020404030301010803" pitchFamily="18" charset="0"/>
                      </a:endParaRPr>
                    </a:p>
                  </a:txBody>
                  <a:tcPr marL="0" marR="0" marT="0" marB="0">
                    <a:solidFill>
                      <a:schemeClr val="accent5">
                        <a:lumMod val="60000"/>
                        <a:lumOff val="40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12.66%</a:t>
                      </a:r>
                    </a:p>
                  </a:txBody>
                  <a:tcPr marL="9525" marR="9525" marT="9525" marB="0" anchor="ctr">
                    <a:solidFill>
                      <a:schemeClr val="accent5">
                        <a:lumMod val="60000"/>
                        <a:lumOff val="40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11.78%</a:t>
                      </a:r>
                    </a:p>
                  </a:txBody>
                  <a:tcPr marL="9525" marR="9525" marT="9525" marB="0" anchor="ctr">
                    <a:solidFill>
                      <a:schemeClr val="accent5">
                        <a:lumMod val="60000"/>
                        <a:lumOff val="40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8.76%</a:t>
                      </a:r>
                    </a:p>
                  </a:txBody>
                  <a:tcPr marL="9525" marR="9525" marT="9525" marB="0" anchor="ctr">
                    <a:solidFill>
                      <a:schemeClr val="accent5">
                        <a:lumMod val="60000"/>
                        <a:lumOff val="40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7.35%</a:t>
                      </a:r>
                    </a:p>
                  </a:txBody>
                  <a:tcPr marL="9525" marR="9525" marT="9525" marB="0" anchor="ctr">
                    <a:solidFill>
                      <a:schemeClr val="accent5">
                        <a:lumMod val="60000"/>
                        <a:lumOff val="40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11.40%</a:t>
                      </a:r>
                    </a:p>
                  </a:txBody>
                  <a:tcPr marL="9525" marR="9525" marT="9525" marB="0" anchor="ctr">
                    <a:solidFill>
                      <a:schemeClr val="accent5">
                        <a:lumMod val="60000"/>
                        <a:lumOff val="40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12.0%</a:t>
                      </a:r>
                    </a:p>
                  </a:txBody>
                  <a:tcPr marL="9525" marR="9525" marT="9525" marB="0" anchor="ctr">
                    <a:solidFill>
                      <a:schemeClr val="accent4">
                        <a:lumMod val="75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2.93%</a:t>
                      </a:r>
                    </a:p>
                  </a:txBody>
                  <a:tcPr marL="9525" marR="9525" marT="9525" marB="0" anchor="ctr">
                    <a:solidFill>
                      <a:schemeClr val="accent4">
                        <a:lumMod val="75000"/>
                      </a:schemeClr>
                    </a:solidFill>
                  </a:tcPr>
                </a:tc>
                <a:tc>
                  <a:txBody>
                    <a:bodyPr/>
                    <a:lstStyle/>
                    <a:p>
                      <a:pPr algn="ctr" rtl="0" fontAlgn="ctr"/>
                      <a:r>
                        <a:rPr lang="en-US" sz="1800" b="1" i="0" u="none" strike="noStrike" dirty="0">
                          <a:solidFill>
                            <a:schemeClr val="tx1"/>
                          </a:solidFill>
                          <a:effectLst/>
                          <a:latin typeface="Garamond" panose="02020404030301010803" pitchFamily="18" charset="0"/>
                        </a:rPr>
                        <a:t>33.09%</a:t>
                      </a:r>
                    </a:p>
                  </a:txBody>
                  <a:tcPr marL="9525" marR="9525" marT="9525" marB="0" anchor="ctr">
                    <a:solidFill>
                      <a:schemeClr val="accent2"/>
                    </a:solidFill>
                  </a:tcPr>
                </a:tc>
                <a:extLst>
                  <a:ext uri="{0D108BD9-81ED-4DB2-BD59-A6C34878D82A}">
                    <a16:rowId xmlns:a16="http://schemas.microsoft.com/office/drawing/2014/main" val="1477257537"/>
                  </a:ext>
                </a:extLst>
              </a:tr>
            </a:tbl>
          </a:graphicData>
        </a:graphic>
      </p:graphicFrame>
      <p:sp>
        <p:nvSpPr>
          <p:cNvPr id="8" name="Title 1"/>
          <p:cNvSpPr txBox="1">
            <a:spLocks/>
          </p:cNvSpPr>
          <p:nvPr/>
        </p:nvSpPr>
        <p:spPr>
          <a:xfrm>
            <a:off x="1392194" y="152401"/>
            <a:ext cx="9580605" cy="635000"/>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IN" sz="2000" b="1" i="0" u="none" strike="noStrike" kern="1200" cap="none" spc="0" normalizeH="0" baseline="0" noProof="0" smtClean="0">
                <a:ln>
                  <a:noFill/>
                </a:ln>
                <a:solidFill>
                  <a:srgbClr val="843C0C"/>
                </a:solidFill>
                <a:effectLst/>
                <a:uLnTx/>
                <a:uFillTx/>
                <a:latin typeface="Garamond" panose="02020404030301010803" pitchFamily="18" charset="0"/>
                <a:ea typeface="+mj-ea"/>
                <a:cs typeface="+mj-cs"/>
              </a:rPr>
              <a:t>Plant Location Specific Emission Standards</a:t>
            </a:r>
            <a:endParaRPr kumimoji="0" lang="en-US" sz="2000" b="0" i="0" u="none" strike="noStrike" kern="1200" cap="none" spc="0" normalizeH="0" baseline="0" noProof="0" dirty="0">
              <a:ln>
                <a:noFill/>
              </a:ln>
              <a:solidFill>
                <a:schemeClr val="accent2">
                  <a:lumMod val="50000"/>
                </a:schemeClr>
              </a:solidFill>
              <a:effectLst/>
              <a:uLnTx/>
              <a:uFillTx/>
              <a:latin typeface="Garamond" panose="02020404030301010803" pitchFamily="18" charset="0"/>
              <a:ea typeface="+mj-ea"/>
              <a:cs typeface="+mj-cs"/>
            </a:endParaRPr>
          </a:p>
        </p:txBody>
      </p:sp>
      <p:sp>
        <p:nvSpPr>
          <p:cNvPr id="9" name="TextBox 8"/>
          <p:cNvSpPr txBox="1"/>
          <p:nvPr/>
        </p:nvSpPr>
        <p:spPr>
          <a:xfrm>
            <a:off x="1334529" y="939115"/>
            <a:ext cx="7339914" cy="461665"/>
          </a:xfrm>
          <a:prstGeom prst="rect">
            <a:avLst/>
          </a:prstGeom>
          <a:noFill/>
        </p:spPr>
        <p:txBody>
          <a:bodyPr wrap="square" rtlCol="0">
            <a:spAutoFit/>
          </a:bodyPr>
          <a:lstStyle/>
          <a:p>
            <a:r>
              <a:rPr lang="en-US" sz="2400" b="1" u="sng" dirty="0" smtClean="0">
                <a:latin typeface="Garamond" pitchFamily="18" charset="0"/>
              </a:rPr>
              <a:t>Ambient Air Quality in Thermal Power Plants (contd.)</a:t>
            </a:r>
            <a:endParaRPr lang="en-US" sz="2400" b="1" u="sng" dirty="0">
              <a:latin typeface="Garamond" pitchFamily="18" charset="0"/>
            </a:endParaRPr>
          </a:p>
        </p:txBody>
      </p:sp>
    </p:spTree>
    <p:extLst>
      <p:ext uri="{BB962C8B-B14F-4D97-AF65-F5344CB8AC3E}">
        <p14:creationId xmlns:p14="http://schemas.microsoft.com/office/powerpoint/2010/main" val="2256199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9852" y="830063"/>
            <a:ext cx="9144000" cy="584199"/>
          </a:xfrm>
        </p:spPr>
        <p:txBody>
          <a:bodyPr>
            <a:noAutofit/>
          </a:bodyPr>
          <a:lstStyle/>
          <a:p>
            <a:pPr algn="just"/>
            <a:r>
              <a:rPr lang="en-IN" sz="2400" b="1" u="sng" dirty="0" smtClean="0">
                <a:latin typeface="Garamond" panose="02020404030301010803" pitchFamily="18" charset="0"/>
              </a:rPr>
              <a:t>Merits of Phased Execution</a:t>
            </a:r>
            <a:endParaRPr lang="en-US" sz="2400" u="sng" dirty="0">
              <a:latin typeface="Garamond" panose="02020404030301010803" pitchFamily="18" charset="0"/>
            </a:endParaRPr>
          </a:p>
        </p:txBody>
      </p:sp>
      <p:sp>
        <p:nvSpPr>
          <p:cNvPr id="3" name="Subtitle 2"/>
          <p:cNvSpPr>
            <a:spLocks noGrp="1"/>
          </p:cNvSpPr>
          <p:nvPr>
            <p:ph type="subTitle" idx="1"/>
          </p:nvPr>
        </p:nvSpPr>
        <p:spPr>
          <a:xfrm>
            <a:off x="1424565" y="1480075"/>
            <a:ext cx="9626600" cy="4699000"/>
          </a:xfrm>
        </p:spPr>
        <p:txBody>
          <a:bodyPr>
            <a:noAutofit/>
          </a:bodyPr>
          <a:lstStyle/>
          <a:p>
            <a:pPr marL="342900" lvl="0" indent="-342900" algn="just">
              <a:buFont typeface="Wingdings" panose="05000000000000000000" pitchFamily="2" charset="2"/>
              <a:buChar char="Ø"/>
            </a:pPr>
            <a:r>
              <a:rPr lang="en-IN" sz="2000" dirty="0" smtClean="0">
                <a:latin typeface="Garamond" panose="02020404030301010803" pitchFamily="18" charset="0"/>
              </a:rPr>
              <a:t>Various </a:t>
            </a:r>
            <a:r>
              <a:rPr lang="en-IN" sz="2000" dirty="0">
                <a:latin typeface="Garamond" panose="02020404030301010803" pitchFamily="18" charset="0"/>
              </a:rPr>
              <a:t>technologies are available to control the Flue Gas Emissions and their suitability and efficacy needs to be ascertained in the Indian conditions. </a:t>
            </a:r>
            <a:endParaRPr lang="en-US" sz="2000" dirty="0">
              <a:latin typeface="Garamond" panose="02020404030301010803" pitchFamily="18" charset="0"/>
            </a:endParaRPr>
          </a:p>
          <a:p>
            <a:pPr marL="342900" lvl="0" indent="-342900" algn="just">
              <a:buFont typeface="Wingdings" panose="05000000000000000000" pitchFamily="2" charset="2"/>
              <a:buChar char="Ø"/>
            </a:pPr>
            <a:r>
              <a:rPr lang="en-IN" sz="2000" dirty="0">
                <a:latin typeface="Garamond" panose="02020404030301010803" pitchFamily="18" charset="0"/>
              </a:rPr>
              <a:t>Phasing will help in better understanding the impact of the emission control equipment on their effectiveness and shall give time for future course correction. </a:t>
            </a:r>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r>
              <a:rPr lang="en-US" sz="2000" dirty="0" smtClean="0">
                <a:latin typeface="Garamond" panose="02020404030301010803" pitchFamily="18" charset="0"/>
              </a:rPr>
              <a:t>Implementation </a:t>
            </a:r>
            <a:r>
              <a:rPr lang="en-US" sz="2000" dirty="0">
                <a:latin typeface="Garamond" panose="02020404030301010803" pitchFamily="18" charset="0"/>
              </a:rPr>
              <a:t>of emission control measures in all the Power Plants </a:t>
            </a:r>
            <a:r>
              <a:rPr lang="en-US" sz="2000" i="1" dirty="0">
                <a:latin typeface="Garamond" panose="02020404030301010803" pitchFamily="18" charset="0"/>
              </a:rPr>
              <a:t>simultaneously</a:t>
            </a:r>
            <a:r>
              <a:rPr lang="en-US" sz="2000" dirty="0">
                <a:latin typeface="Garamond" panose="02020404030301010803" pitchFamily="18" charset="0"/>
              </a:rPr>
              <a:t> </a:t>
            </a:r>
            <a:r>
              <a:rPr lang="en-IN" sz="2000" dirty="0">
                <a:latin typeface="Garamond" panose="02020404030301010803" pitchFamily="18" charset="0"/>
              </a:rPr>
              <a:t>may not be the best option to adopt </a:t>
            </a:r>
            <a:r>
              <a:rPr lang="en-US" sz="2000" dirty="0">
                <a:latin typeface="Garamond" panose="02020404030301010803" pitchFamily="18" charset="0"/>
              </a:rPr>
              <a:t>and will inevitably lead to the following which is not in the overall interest of the country.</a:t>
            </a:r>
          </a:p>
          <a:p>
            <a:pPr marL="342900" indent="-342900" algn="just">
              <a:buFont typeface="Wingdings" panose="05000000000000000000" pitchFamily="2" charset="2"/>
              <a:buChar char="Ø"/>
            </a:pPr>
            <a:r>
              <a:rPr lang="en-US" sz="2000" dirty="0" smtClean="0">
                <a:latin typeface="Garamond" panose="02020404030301010803" pitchFamily="18" charset="0"/>
              </a:rPr>
              <a:t>Lack </a:t>
            </a:r>
            <a:r>
              <a:rPr lang="en-US" sz="2000" dirty="0">
                <a:latin typeface="Garamond" panose="02020404030301010803" pitchFamily="18" charset="0"/>
              </a:rPr>
              <a:t>of time for developing indigenous manufacturing facility, </a:t>
            </a:r>
          </a:p>
          <a:p>
            <a:pPr marL="342900" lvl="0" indent="-342900" algn="just">
              <a:buFont typeface="Wingdings" panose="05000000000000000000" pitchFamily="2" charset="2"/>
              <a:buChar char="Ø"/>
            </a:pPr>
            <a:r>
              <a:rPr lang="en-US" sz="2000" dirty="0">
                <a:latin typeface="Garamond" panose="02020404030301010803" pitchFamily="18" charset="0"/>
              </a:rPr>
              <a:t>Resorting to import of equipment thus creating market for mainly foreign companies,</a:t>
            </a:r>
          </a:p>
          <a:p>
            <a:pPr marL="342900" lvl="0" indent="-342900" algn="just">
              <a:buFont typeface="Wingdings" panose="05000000000000000000" pitchFamily="2" charset="2"/>
              <a:buChar char="Ø"/>
            </a:pPr>
            <a:r>
              <a:rPr lang="en-US" sz="2000" dirty="0">
                <a:latin typeface="Garamond" panose="02020404030301010803" pitchFamily="18" charset="0"/>
              </a:rPr>
              <a:t>Huge investment of over one lakh crore required. Majority of which will lead to the foreign exchange drain for outsourcing of new technology, skilled manpower and equipment as there is lack of time to develop the facility indigenously. </a:t>
            </a:r>
          </a:p>
        </p:txBody>
      </p:sp>
      <p:sp>
        <p:nvSpPr>
          <p:cNvPr id="4" name="Rectangle 3"/>
          <p:cNvSpPr/>
          <p:nvPr/>
        </p:nvSpPr>
        <p:spPr>
          <a:xfrm>
            <a:off x="1751547" y="508944"/>
            <a:ext cx="9188302" cy="400110"/>
          </a:xfrm>
          <a:prstGeom prst="rect">
            <a:avLst/>
          </a:prstGeom>
        </p:spPr>
        <p:txBody>
          <a:bodyPr wrap="square">
            <a:sp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493947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22854" y="1161302"/>
            <a:ext cx="10000040" cy="5219521"/>
          </a:xfrm>
        </p:spPr>
        <p:txBody>
          <a:bodyPr>
            <a:noAutofit/>
          </a:bodyPr>
          <a:lstStyle/>
          <a:p>
            <a:pPr algn="l"/>
            <a:r>
              <a:rPr lang="en-US" sz="2000" dirty="0">
                <a:latin typeface="Garamond" panose="02020404030301010803" pitchFamily="18" charset="0"/>
              </a:rPr>
              <a:t>To mitigate the challenges faced by the </a:t>
            </a:r>
            <a:r>
              <a:rPr lang="en-US" sz="2000" i="1" dirty="0">
                <a:latin typeface="Garamond" panose="02020404030301010803" pitchFamily="18" charset="0"/>
              </a:rPr>
              <a:t>New Emission Norms</a:t>
            </a:r>
            <a:r>
              <a:rPr lang="en-US" sz="2000" dirty="0">
                <a:latin typeface="Garamond" panose="02020404030301010803" pitchFamily="18" charset="0"/>
              </a:rPr>
              <a:t> following measures can be </a:t>
            </a:r>
            <a:r>
              <a:rPr lang="en-US" sz="2000" dirty="0" smtClean="0">
                <a:latin typeface="Garamond" panose="02020404030301010803" pitchFamily="18" charset="0"/>
              </a:rPr>
              <a:t>adopted.</a:t>
            </a:r>
          </a:p>
          <a:p>
            <a:pPr algn="just"/>
            <a:r>
              <a:rPr lang="en-US" sz="2000" i="1" dirty="0" smtClean="0">
                <a:latin typeface="Garamond" panose="02020404030301010803" pitchFamily="18" charset="0"/>
              </a:rPr>
              <a:t>1. Uniform </a:t>
            </a:r>
            <a:r>
              <a:rPr lang="en-US" sz="2000" i="1" dirty="0">
                <a:latin typeface="Garamond" panose="02020404030301010803" pitchFamily="18" charset="0"/>
              </a:rPr>
              <a:t>Ambient Air Quality</a:t>
            </a:r>
            <a:r>
              <a:rPr lang="en-US" sz="2000" dirty="0">
                <a:latin typeface="Garamond" panose="02020404030301010803" pitchFamily="18" charset="0"/>
              </a:rPr>
              <a:t> across the country and not the</a:t>
            </a:r>
            <a:r>
              <a:rPr lang="en-US" sz="2000" i="1" dirty="0">
                <a:latin typeface="Garamond" panose="02020404030301010803" pitchFamily="18" charset="0"/>
              </a:rPr>
              <a:t> </a:t>
            </a:r>
            <a:r>
              <a:rPr lang="en-US" sz="2000" dirty="0">
                <a:latin typeface="Garamond" panose="02020404030301010803" pitchFamily="18" charset="0"/>
              </a:rPr>
              <a:t>uniform emission norms for Thermal Power Plants. Implementing uniform emission norms of TPS may result in different air quality at different location. </a:t>
            </a:r>
            <a:r>
              <a:rPr lang="en-US" sz="2000" i="1" dirty="0">
                <a:latin typeface="Garamond" panose="02020404030301010803" pitchFamily="18" charset="0"/>
              </a:rPr>
              <a:t>Identical norms</a:t>
            </a:r>
            <a:r>
              <a:rPr lang="en-US" sz="2000" dirty="0">
                <a:latin typeface="Garamond" panose="02020404030301010803" pitchFamily="18" charset="0"/>
              </a:rPr>
              <a:t> for Thermal Power Plants located </a:t>
            </a:r>
            <a:r>
              <a:rPr lang="en-US" sz="2000" i="1" dirty="0">
                <a:latin typeface="Garamond" panose="02020404030301010803" pitchFamily="18" charset="0"/>
              </a:rPr>
              <a:t>in critically polluted area</a:t>
            </a:r>
            <a:r>
              <a:rPr lang="en-US" sz="2000" dirty="0">
                <a:latin typeface="Garamond" panose="02020404030301010803" pitchFamily="18" charset="0"/>
              </a:rPr>
              <a:t> and in </a:t>
            </a:r>
            <a:r>
              <a:rPr lang="en-US" sz="2000" i="1" dirty="0">
                <a:latin typeface="Garamond" panose="02020404030301010803" pitchFamily="18" charset="0"/>
              </a:rPr>
              <a:t>areas where air quality is good </a:t>
            </a:r>
            <a:r>
              <a:rPr lang="en-US" sz="2000" dirty="0">
                <a:latin typeface="Garamond" panose="02020404030301010803" pitchFamily="18" charset="0"/>
              </a:rPr>
              <a:t>doesn’t look to be proper as additional costs are involved. </a:t>
            </a:r>
            <a:r>
              <a:rPr lang="en-US" sz="2000" b="1" dirty="0">
                <a:latin typeface="Garamond" panose="02020404030301010803" pitchFamily="18" charset="0"/>
              </a:rPr>
              <a:t>Aim should be to achieve </a:t>
            </a:r>
            <a:r>
              <a:rPr lang="en-US" sz="2000" b="1" i="1" dirty="0">
                <a:latin typeface="Garamond" panose="02020404030301010803" pitchFamily="18" charset="0"/>
              </a:rPr>
              <a:t>Uniform Air Quality </a:t>
            </a:r>
            <a:r>
              <a:rPr lang="en-US" sz="2000" b="1" dirty="0">
                <a:latin typeface="Garamond" panose="02020404030301010803" pitchFamily="18" charset="0"/>
              </a:rPr>
              <a:t>throughout the country. </a:t>
            </a:r>
            <a:endParaRPr lang="en-US" sz="2000" b="1" dirty="0" smtClean="0">
              <a:latin typeface="Garamond" panose="02020404030301010803" pitchFamily="18" charset="0"/>
            </a:endParaRPr>
          </a:p>
          <a:p>
            <a:pPr algn="l"/>
            <a:r>
              <a:rPr lang="en-US" sz="2000" dirty="0" smtClean="0">
                <a:latin typeface="Garamond" panose="02020404030301010803" pitchFamily="18" charset="0"/>
              </a:rPr>
              <a:t>It </a:t>
            </a:r>
            <a:r>
              <a:rPr lang="en-US" sz="2000" dirty="0">
                <a:latin typeface="Garamond" panose="02020404030301010803" pitchFamily="18" charset="0"/>
              </a:rPr>
              <a:t>is proposed to implement FGD for the Thermal Power Plants </a:t>
            </a:r>
            <a:r>
              <a:rPr lang="en-US" sz="2000" i="1" dirty="0">
                <a:latin typeface="Garamond" panose="02020404030301010803" pitchFamily="18" charset="0"/>
              </a:rPr>
              <a:t>region-wise</a:t>
            </a:r>
            <a:r>
              <a:rPr lang="en-US" sz="2000" dirty="0">
                <a:latin typeface="Garamond" panose="02020404030301010803" pitchFamily="18" charset="0"/>
              </a:rPr>
              <a:t> as given in the table below: </a:t>
            </a:r>
            <a:endParaRPr lang="en-US" sz="2000" dirty="0" smtClean="0">
              <a:latin typeface="Garamond" panose="02020404030301010803" pitchFamily="18" charset="0"/>
            </a:endParaRPr>
          </a:p>
          <a:p>
            <a:pPr algn="l"/>
            <a:endParaRPr lang="en-US" sz="2000" dirty="0">
              <a:latin typeface="Garamond" panose="02020404030301010803" pitchFamily="18" charset="0"/>
            </a:endParaRPr>
          </a:p>
          <a:p>
            <a:pPr algn="l"/>
            <a:endParaRPr lang="en-US" sz="2000" dirty="0" smtClean="0">
              <a:latin typeface="Garamond" panose="02020404030301010803" pitchFamily="18" charset="0"/>
            </a:endParaRPr>
          </a:p>
          <a:p>
            <a:pPr lvl="0" algn="l"/>
            <a:endParaRPr lang="en-IN" sz="2000" dirty="0" smtClean="0">
              <a:latin typeface="Garamond" panose="02020404030301010803" pitchFamily="18" charset="0"/>
            </a:endParaRPr>
          </a:p>
          <a:p>
            <a:pPr lvl="0" algn="l"/>
            <a:endParaRPr lang="en-IN" sz="2000" dirty="0">
              <a:latin typeface="Garamond" panose="02020404030301010803" pitchFamily="18" charset="0"/>
            </a:endParaRPr>
          </a:p>
          <a:p>
            <a:pPr lvl="0" algn="l"/>
            <a:endParaRPr lang="en-IN" sz="2000" dirty="0" smtClean="0">
              <a:latin typeface="Garamond" panose="02020404030301010803" pitchFamily="18" charset="0"/>
            </a:endParaRPr>
          </a:p>
          <a:p>
            <a:pPr lvl="0" algn="l"/>
            <a:endParaRPr lang="en-IN" sz="2000" dirty="0" smtClean="0">
              <a:latin typeface="Garamond" panose="02020404030301010803" pitchFamily="18" charset="0"/>
            </a:endParaRPr>
          </a:p>
          <a:p>
            <a:pPr algn="l"/>
            <a:endParaRPr lang="en-US" sz="2000" dirty="0">
              <a:latin typeface="Garamond" panose="02020404030301010803"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639328" y="3733731"/>
            <a:ext cx="4476750" cy="2540000"/>
          </a:xfrm>
          <a:prstGeom prst="rect">
            <a:avLst/>
          </a:prstGeom>
          <a:noFill/>
          <a:ln>
            <a:noFill/>
          </a:ln>
        </p:spPr>
      </p:pic>
      <p:sp>
        <p:nvSpPr>
          <p:cNvPr id="5" name="Subtitle 2"/>
          <p:cNvSpPr txBox="1">
            <a:spLocks/>
          </p:cNvSpPr>
          <p:nvPr/>
        </p:nvSpPr>
        <p:spPr>
          <a:xfrm>
            <a:off x="6406365" y="3968383"/>
            <a:ext cx="4540250" cy="19553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endParaRPr lang="en-IN" sz="700" dirty="0" smtClean="0">
              <a:latin typeface="Garamond" panose="02020404030301010803" pitchFamily="18" charset="0"/>
            </a:endParaRPr>
          </a:p>
          <a:p>
            <a:pPr marL="342900" lvl="0" indent="-342900" algn="just">
              <a:buFont typeface="Wingdings" panose="05000000000000000000" pitchFamily="2" charset="2"/>
              <a:buChar char="Ø"/>
            </a:pPr>
            <a:r>
              <a:rPr lang="en-IN" sz="2000" dirty="0" smtClean="0">
                <a:latin typeface="Garamond" panose="02020404030301010803" pitchFamily="18" charset="0"/>
              </a:rPr>
              <a:t>In </a:t>
            </a:r>
            <a:r>
              <a:rPr lang="en-IN" sz="2000" dirty="0">
                <a:latin typeface="Garamond" panose="02020404030301010803" pitchFamily="18" charset="0"/>
              </a:rPr>
              <a:t>areas where the development is high, the atmospheric </a:t>
            </a:r>
            <a:r>
              <a:rPr lang="en-IN" sz="2000" i="1" dirty="0">
                <a:latin typeface="Garamond" panose="02020404030301010803" pitchFamily="18" charset="0"/>
              </a:rPr>
              <a:t>air quality is poor</a:t>
            </a:r>
            <a:r>
              <a:rPr lang="en-IN" sz="2000" dirty="0">
                <a:latin typeface="Garamond" panose="02020404030301010803" pitchFamily="18" charset="0"/>
              </a:rPr>
              <a:t> and is prone to serious atmospheric pollution problems, </a:t>
            </a:r>
            <a:r>
              <a:rPr lang="en-IN" sz="2000" i="1" dirty="0">
                <a:latin typeface="Garamond" panose="02020404030301010803" pitchFamily="18" charset="0"/>
              </a:rPr>
              <a:t>strict control of emissions</a:t>
            </a:r>
            <a:r>
              <a:rPr lang="en-IN" sz="2000" dirty="0">
                <a:latin typeface="Garamond" panose="02020404030301010803" pitchFamily="18" charset="0"/>
              </a:rPr>
              <a:t> shall be required in such </a:t>
            </a:r>
            <a:r>
              <a:rPr lang="en-IN" sz="2000" i="1" dirty="0">
                <a:latin typeface="Garamond" panose="02020404030301010803" pitchFamily="18" charset="0"/>
              </a:rPr>
              <a:t>key areas</a:t>
            </a:r>
            <a:r>
              <a:rPr lang="en-IN" sz="2000" dirty="0">
                <a:latin typeface="Garamond" panose="02020404030301010803" pitchFamily="18" charset="0"/>
              </a:rPr>
              <a:t> for TPS as categorised under Region 1.</a:t>
            </a:r>
            <a:endParaRPr lang="en-US" sz="2000" dirty="0">
              <a:latin typeface="Garamond" panose="02020404030301010803" pitchFamily="18" charset="0"/>
            </a:endParaRPr>
          </a:p>
          <a:p>
            <a:pPr marL="342900" lvl="0" indent="-342900" algn="just">
              <a:buFont typeface="Wingdings" panose="05000000000000000000" pitchFamily="2" charset="2"/>
              <a:buChar char="Ø"/>
            </a:pPr>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p:txBody>
      </p:sp>
      <p:sp>
        <p:nvSpPr>
          <p:cNvPr id="6" name="Rectangle 5"/>
          <p:cNvSpPr/>
          <p:nvPr/>
        </p:nvSpPr>
        <p:spPr>
          <a:xfrm>
            <a:off x="1645033" y="662338"/>
            <a:ext cx="4137930" cy="461665"/>
          </a:xfrm>
          <a:prstGeom prst="rect">
            <a:avLst/>
          </a:prstGeom>
        </p:spPr>
        <p:txBody>
          <a:bodyPr wrap="square">
            <a:spAutoFit/>
          </a:bodyPr>
          <a:lstStyle/>
          <a:p>
            <a:r>
              <a:rPr lang="en-US" sz="2400" b="1" u="sng" dirty="0" smtClean="0">
                <a:latin typeface="Garamond" panose="02020404030301010803" pitchFamily="18" charset="0"/>
              </a:rPr>
              <a:t>Recommendations:</a:t>
            </a:r>
            <a:endParaRPr lang="en-US" sz="2400" u="sng" dirty="0"/>
          </a:p>
        </p:txBody>
      </p:sp>
      <p:sp>
        <p:nvSpPr>
          <p:cNvPr id="7" name="Rectangle 6"/>
          <p:cNvSpPr/>
          <p:nvPr/>
        </p:nvSpPr>
        <p:spPr>
          <a:xfrm>
            <a:off x="1803062" y="150684"/>
            <a:ext cx="9268592" cy="400110"/>
          </a:xfrm>
          <a:prstGeom prst="rect">
            <a:avLst/>
          </a:prstGeom>
        </p:spPr>
        <p:txBody>
          <a:bodyPr wrap="square">
            <a:sp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15857405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7524" y="1310503"/>
            <a:ext cx="9804400" cy="4637215"/>
          </a:xfrm>
        </p:spPr>
        <p:txBody>
          <a:bodyPr>
            <a:noAutofit/>
          </a:bodyPr>
          <a:lstStyle/>
          <a:p>
            <a:pPr marL="342900" lvl="0" indent="-342900" algn="l">
              <a:buFont typeface="Wingdings" panose="05000000000000000000" pitchFamily="2" charset="2"/>
              <a:buChar char="Ø"/>
            </a:pPr>
            <a:r>
              <a:rPr lang="en-IN" sz="2000" dirty="0" smtClean="0">
                <a:latin typeface="Garamond" panose="02020404030301010803" pitchFamily="18" charset="0"/>
              </a:rPr>
              <a:t>In </a:t>
            </a:r>
            <a:r>
              <a:rPr lang="en-IN" sz="2000" dirty="0">
                <a:latin typeface="Garamond" panose="02020404030301010803" pitchFamily="18" charset="0"/>
              </a:rPr>
              <a:t>next phase FGD to be implemented in the Power Plant which are under Region 2</a:t>
            </a:r>
            <a:endParaRPr lang="en-US" sz="2000" dirty="0">
              <a:latin typeface="Garamond" panose="02020404030301010803" pitchFamily="18" charset="0"/>
            </a:endParaRPr>
          </a:p>
          <a:p>
            <a:pPr marL="342900" lvl="0" indent="-342900" algn="l">
              <a:buFont typeface="Wingdings" panose="05000000000000000000" pitchFamily="2" charset="2"/>
              <a:buChar char="Ø"/>
            </a:pPr>
            <a:r>
              <a:rPr lang="en-IN" sz="2000" dirty="0">
                <a:latin typeface="Garamond" panose="02020404030301010803" pitchFamily="18" charset="0"/>
              </a:rPr>
              <a:t>Presently, no action shall be required for Power Plant those are under Region 3,4 &amp; 5</a:t>
            </a:r>
            <a:r>
              <a:rPr lang="en-IN" sz="2000" dirty="0" smtClean="0">
                <a:latin typeface="Garamond" panose="02020404030301010803" pitchFamily="18" charset="0"/>
              </a:rPr>
              <a:t>.</a:t>
            </a:r>
          </a:p>
          <a:p>
            <a:pPr algn="l"/>
            <a:endParaRPr lang="en-US" sz="700" dirty="0" smtClean="0">
              <a:latin typeface="Garamond" panose="02020404030301010803" pitchFamily="18" charset="0"/>
            </a:endParaRPr>
          </a:p>
          <a:p>
            <a:pPr algn="just"/>
            <a:r>
              <a:rPr lang="en-US" sz="2000" dirty="0" smtClean="0">
                <a:latin typeface="Garamond" panose="02020404030301010803" pitchFamily="18" charset="0"/>
              </a:rPr>
              <a:t>2</a:t>
            </a:r>
            <a:r>
              <a:rPr lang="en-US" sz="2000" dirty="0">
                <a:latin typeface="Garamond" panose="02020404030301010803" pitchFamily="18" charset="0"/>
              </a:rPr>
              <a:t>. </a:t>
            </a:r>
            <a:r>
              <a:rPr lang="en-US" sz="2000" i="1" dirty="0">
                <a:latin typeface="Garamond" panose="02020404030301010803" pitchFamily="18" charset="0"/>
              </a:rPr>
              <a:t>Graded Action Plan</a:t>
            </a:r>
            <a:r>
              <a:rPr lang="en-US" sz="2000" dirty="0">
                <a:latin typeface="Garamond" panose="02020404030301010803" pitchFamily="18" charset="0"/>
              </a:rPr>
              <a:t> for adopting new emission norms rather than adopting a single deadline for large base of Thermal Power plants. </a:t>
            </a:r>
            <a:endParaRPr lang="en-US" sz="2000" dirty="0" smtClean="0">
              <a:latin typeface="Garamond" panose="02020404030301010803" pitchFamily="18" charset="0"/>
            </a:endParaRPr>
          </a:p>
          <a:p>
            <a:pPr algn="l"/>
            <a:endParaRPr lang="en-US" sz="700" dirty="0" smtClean="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Unworkable </a:t>
            </a:r>
            <a:r>
              <a:rPr lang="en-US" sz="2000" dirty="0">
                <a:latin typeface="Garamond" panose="02020404030301010803" pitchFamily="18" charset="0"/>
              </a:rPr>
              <a:t>time schedule will create market scarcity leading to import, jacked up prices unnecessary burden on power utilities. </a:t>
            </a:r>
            <a:r>
              <a:rPr lang="en-US" sz="2000" i="1" dirty="0">
                <a:latin typeface="Garamond" panose="02020404030301010803" pitchFamily="18" charset="0"/>
              </a:rPr>
              <a:t>Graded Action Plan</a:t>
            </a:r>
            <a:r>
              <a:rPr lang="en-US" sz="2000" dirty="0">
                <a:latin typeface="Garamond" panose="02020404030301010803" pitchFamily="18" charset="0"/>
              </a:rPr>
              <a:t> will help in utilizing the resources in effective manner and it will help in fine tuning the technology for local </a:t>
            </a:r>
            <a:r>
              <a:rPr lang="en-US" sz="2000" dirty="0" smtClean="0">
                <a:latin typeface="Garamond" panose="02020404030301010803" pitchFamily="18" charset="0"/>
              </a:rPr>
              <a:t>conditions.</a:t>
            </a:r>
          </a:p>
          <a:p>
            <a:pPr marL="342900" indent="-342900" algn="l">
              <a:buFont typeface="Wingdings" panose="05000000000000000000" pitchFamily="2" charset="2"/>
              <a:buChar char="Ø"/>
            </a:pPr>
            <a:endParaRPr lang="en-US" sz="700" dirty="0" smtClean="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Whereas</a:t>
            </a:r>
            <a:r>
              <a:rPr lang="en-US" sz="2000" dirty="0">
                <a:latin typeface="Garamond" panose="02020404030301010803" pitchFamily="18" charset="0"/>
              </a:rPr>
              <a:t>, if the process of emission control in the country is completed in longer time frame (10-15 years) and considering in first phase Thermal Power Plants located in critically polluted areas, it will achieve tangible results in combating emissions and help in developing indigenous manufacturing base, skilled manpower in the country which shall take care of the local operating conditions. </a:t>
            </a:r>
          </a:p>
          <a:p>
            <a:pPr lvl="0"/>
            <a:endParaRPr lang="en-US" sz="2000" dirty="0"/>
          </a:p>
        </p:txBody>
      </p:sp>
      <p:sp>
        <p:nvSpPr>
          <p:cNvPr id="4" name="Rectangle 3"/>
          <p:cNvSpPr/>
          <p:nvPr/>
        </p:nvSpPr>
        <p:spPr>
          <a:xfrm>
            <a:off x="1803062" y="150684"/>
            <a:ext cx="9268592" cy="400110"/>
          </a:xfrm>
          <a:prstGeom prst="rect">
            <a:avLst/>
          </a:prstGeom>
        </p:spPr>
        <p:txBody>
          <a:bodyPr wrap="square">
            <a:spAutoFit/>
          </a:bodyPr>
          <a:lstStyle/>
          <a:p>
            <a:pPr algn="r"/>
            <a:r>
              <a:rPr lang="en-IN" sz="2000" b="1" dirty="0" smtClean="0">
                <a:solidFill>
                  <a:srgbClr val="843C0C"/>
                </a:solidFill>
                <a:latin typeface="Garamond" panose="02020404030301010803" pitchFamily="18" charset="0"/>
              </a:rPr>
              <a:t>Plant Location </a:t>
            </a:r>
            <a:r>
              <a:rPr lang="en-IN" sz="2000" b="1" dirty="0">
                <a:solidFill>
                  <a:srgbClr val="843C0C"/>
                </a:solidFill>
                <a:latin typeface="Garamond" panose="02020404030301010803" pitchFamily="18" charset="0"/>
              </a:rPr>
              <a:t>Specific Emission Standards</a:t>
            </a:r>
            <a:endParaRPr lang="en-US" sz="2000" dirty="0">
              <a:solidFill>
                <a:schemeClr val="accent2">
                  <a:lumMod val="50000"/>
                </a:schemeClr>
              </a:solidFill>
              <a:latin typeface="Garamond" panose="02020404030301010803" pitchFamily="18" charset="0"/>
            </a:endParaRPr>
          </a:p>
        </p:txBody>
      </p:sp>
      <p:sp>
        <p:nvSpPr>
          <p:cNvPr id="5" name="Rectangle 4"/>
          <p:cNvSpPr/>
          <p:nvPr/>
        </p:nvSpPr>
        <p:spPr>
          <a:xfrm>
            <a:off x="1646294" y="583512"/>
            <a:ext cx="4070765" cy="461665"/>
          </a:xfrm>
          <a:prstGeom prst="rect">
            <a:avLst/>
          </a:prstGeom>
        </p:spPr>
        <p:txBody>
          <a:bodyPr wrap="square">
            <a:spAutoFit/>
          </a:bodyPr>
          <a:lstStyle/>
          <a:p>
            <a:pPr marL="342900" lvl="0" indent="-342900"/>
            <a:r>
              <a:rPr lang="en-US" sz="2400" b="1" u="sng" dirty="0" smtClean="0">
                <a:latin typeface="Garamond" panose="02020404030301010803" pitchFamily="18" charset="0"/>
              </a:rPr>
              <a:t>Recommendations (contd.)</a:t>
            </a:r>
            <a:endParaRPr lang="en-IN" sz="2000" u="sng" dirty="0" smtClean="0">
              <a:latin typeface="Garamond" panose="02020404030301010803" pitchFamily="18" charset="0"/>
            </a:endParaRPr>
          </a:p>
        </p:txBody>
      </p:sp>
    </p:spTree>
    <p:extLst>
      <p:ext uri="{BB962C8B-B14F-4D97-AF65-F5344CB8AC3E}">
        <p14:creationId xmlns:p14="http://schemas.microsoft.com/office/powerpoint/2010/main" val="21419540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0927" y="1194560"/>
            <a:ext cx="10515600" cy="3016832"/>
          </a:xfrm>
        </p:spPr>
        <p:txBody>
          <a:bodyPr>
            <a:normAutofit/>
          </a:bodyPr>
          <a:lstStyle/>
          <a:p>
            <a:pPr lvl="0" algn="just">
              <a:buFont typeface="Wingdings" panose="05000000000000000000" pitchFamily="2" charset="2"/>
              <a:buChar char="Ø"/>
            </a:pPr>
            <a:r>
              <a:rPr lang="en-US" sz="2400" dirty="0">
                <a:latin typeface="Garamond" panose="02020404030301010803" pitchFamily="18" charset="0"/>
              </a:rPr>
              <a:t>The </a:t>
            </a:r>
            <a:r>
              <a:rPr lang="en-US" sz="2400" dirty="0" smtClean="0">
                <a:latin typeface="Garamond" panose="02020404030301010803" pitchFamily="18" charset="0"/>
              </a:rPr>
              <a:t>report </a:t>
            </a:r>
            <a:r>
              <a:rPr lang="en-US" sz="2400" dirty="0">
                <a:latin typeface="Garamond" panose="02020404030301010803" pitchFamily="18" charset="0"/>
              </a:rPr>
              <a:t>was submitted to MOP in August, 2020. </a:t>
            </a:r>
            <a:endParaRPr lang="en-US" sz="2400" dirty="0" smtClean="0">
              <a:latin typeface="Garamond" panose="02020404030301010803" pitchFamily="18" charset="0"/>
            </a:endParaRPr>
          </a:p>
          <a:p>
            <a:pPr lvl="0" algn="just">
              <a:buFont typeface="Wingdings" panose="05000000000000000000" pitchFamily="2" charset="2"/>
              <a:buChar char="Ø"/>
            </a:pPr>
            <a:endParaRPr lang="en-US" sz="2400" dirty="0" smtClean="0">
              <a:latin typeface="Garamond" panose="02020404030301010803" pitchFamily="18" charset="0"/>
            </a:endParaRPr>
          </a:p>
          <a:p>
            <a:pPr lvl="0" algn="just">
              <a:buFont typeface="Wingdings" panose="05000000000000000000" pitchFamily="2" charset="2"/>
              <a:buChar char="Ø"/>
            </a:pPr>
            <a:r>
              <a:rPr lang="en-US" sz="2400" dirty="0" smtClean="0">
                <a:latin typeface="Garamond" panose="02020404030301010803" pitchFamily="18" charset="0"/>
              </a:rPr>
              <a:t>After </a:t>
            </a:r>
            <a:r>
              <a:rPr lang="en-US" sz="2400" dirty="0">
                <a:latin typeface="Garamond" panose="02020404030301010803" pitchFamily="18" charset="0"/>
              </a:rPr>
              <a:t>approval it was forwarded by MOP to MOEF&amp;CC for consideration in January, 2021</a:t>
            </a:r>
            <a:r>
              <a:rPr lang="en-US" sz="2400" dirty="0" smtClean="0">
                <a:latin typeface="Garamond" panose="02020404030301010803" pitchFamily="18" charset="0"/>
              </a:rPr>
              <a:t>.</a:t>
            </a:r>
          </a:p>
          <a:p>
            <a:pPr lvl="0" algn="just">
              <a:buFont typeface="Wingdings" panose="05000000000000000000" pitchFamily="2" charset="2"/>
              <a:buChar char="Ø"/>
            </a:pPr>
            <a:endParaRPr lang="en-US" sz="2400" dirty="0">
              <a:latin typeface="Garamond" panose="02020404030301010803" pitchFamily="18" charset="0"/>
            </a:endParaRPr>
          </a:p>
          <a:p>
            <a:pPr algn="just">
              <a:buFont typeface="Wingdings" panose="05000000000000000000" pitchFamily="2" charset="2"/>
              <a:buChar char="Ø"/>
            </a:pPr>
            <a:r>
              <a:rPr lang="en-US" sz="2400" dirty="0">
                <a:latin typeface="Garamond" panose="02020404030301010803" pitchFamily="18" charset="0"/>
              </a:rPr>
              <a:t>Thereafter, MOEFF&amp;CC </a:t>
            </a:r>
            <a:r>
              <a:rPr lang="en-US" sz="2400" dirty="0" smtClean="0">
                <a:latin typeface="Garamond" panose="02020404030301010803" pitchFamily="18" charset="0"/>
              </a:rPr>
              <a:t>notified </a:t>
            </a:r>
            <a:r>
              <a:rPr lang="en-US" sz="2400" dirty="0">
                <a:latin typeface="Garamond" panose="02020404030301010803" pitchFamily="18" charset="0"/>
              </a:rPr>
              <a:t>G.S.R.243(E) </a:t>
            </a:r>
            <a:r>
              <a:rPr lang="en-US" sz="2400" dirty="0" smtClean="0">
                <a:latin typeface="Garamond" panose="02020404030301010803" pitchFamily="18" charset="0"/>
              </a:rPr>
              <a:t>dtd.31.03.2021 for categorization of thermal power plant on the basis of their location.</a:t>
            </a:r>
            <a:r>
              <a:rPr lang="en-US" sz="2400" b="1" dirty="0" smtClean="0">
                <a:latin typeface="Garamond" panose="02020404030301010803" pitchFamily="18" charset="0"/>
              </a:rPr>
              <a:t> </a:t>
            </a:r>
            <a:endParaRPr lang="en-US" sz="2400" dirty="0">
              <a:latin typeface="Garamond" panose="02020404030301010803" pitchFamily="18" charset="0"/>
            </a:endParaRPr>
          </a:p>
          <a:p>
            <a:pPr marL="0" lvl="0" indent="0">
              <a:buNone/>
            </a:pPr>
            <a:endParaRPr lang="en-US" dirty="0">
              <a:latin typeface="Garamond" panose="02020404030301010803" pitchFamily="18" charset="0"/>
            </a:endParaRPr>
          </a:p>
          <a:p>
            <a:endParaRPr lang="en-US" dirty="0"/>
          </a:p>
        </p:txBody>
      </p:sp>
      <p:sp>
        <p:nvSpPr>
          <p:cNvPr id="4" name="Rectangle 3"/>
          <p:cNvSpPr/>
          <p:nvPr/>
        </p:nvSpPr>
        <p:spPr>
          <a:xfrm>
            <a:off x="1803062" y="150684"/>
            <a:ext cx="9169738"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solidFill>
                <a:schemeClr val="accent2">
                  <a:lumMod val="50000"/>
                </a:schemeClr>
              </a:solidFill>
              <a:latin typeface="Garamond" panose="02020404030301010803" pitchFamily="18" charset="0"/>
            </a:endParaRPr>
          </a:p>
        </p:txBody>
      </p:sp>
    </p:spTree>
    <p:extLst>
      <p:ext uri="{BB962C8B-B14F-4D97-AF65-F5344CB8AC3E}">
        <p14:creationId xmlns:p14="http://schemas.microsoft.com/office/powerpoint/2010/main" val="2958167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9" y="1199549"/>
            <a:ext cx="10515600" cy="4351338"/>
          </a:xfrm>
        </p:spPr>
        <p:txBody>
          <a:bodyPr>
            <a:normAutofit/>
          </a:bodyPr>
          <a:lstStyle/>
          <a:p>
            <a:pPr lvl="0" algn="just">
              <a:buNone/>
            </a:pPr>
            <a:r>
              <a:rPr lang="en-US" sz="2000" dirty="0" smtClean="0">
                <a:latin typeface="Garamond" pitchFamily="18" charset="0"/>
              </a:rPr>
              <a:t>  Thereafter, MOEFF&amp;CC notified G.S.R.243(E) dtd.31.03.2021, that the emission compliance would mean all the plant emission norms (2015) for PM/SO2/</a:t>
            </a:r>
            <a:r>
              <a:rPr lang="en-US" sz="2000" dirty="0" err="1" smtClean="0">
                <a:latin typeface="Garamond" pitchFamily="18" charset="0"/>
              </a:rPr>
              <a:t>NOx</a:t>
            </a:r>
            <a:r>
              <a:rPr lang="en-US" sz="2000" dirty="0" smtClean="0">
                <a:latin typeface="Garamond" pitchFamily="18" charset="0"/>
              </a:rPr>
              <a:t> are to be met by the specified timeline as per Category, A,B or C, any deviation in the above norms beyond the timeline would be liable for the levy of emission compensation (EC).</a:t>
            </a:r>
          </a:p>
          <a:p>
            <a:pPr lvl="0" algn="just">
              <a:buNone/>
            </a:pPr>
            <a:endParaRPr lang="en-US" sz="2000" dirty="0" smtClean="0">
              <a:latin typeface="Garamond" pitchFamily="18" charset="0"/>
            </a:endParaRPr>
          </a:p>
          <a:p>
            <a:pPr lvl="0" algn="just">
              <a:buNone/>
            </a:pPr>
            <a:endParaRPr lang="en-US" sz="2000" dirty="0" smtClean="0">
              <a:latin typeface="Garamond" pitchFamily="18" charset="0"/>
            </a:endParaRPr>
          </a:p>
          <a:p>
            <a:endParaRPr lang="en-US" sz="2000" dirty="0">
              <a:latin typeface="Garamond" pitchFamily="18"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5324" y="2524327"/>
            <a:ext cx="5782729" cy="3206771"/>
          </a:xfrm>
          <a:prstGeom prst="rect">
            <a:avLst/>
          </a:prstGeom>
          <a:noFill/>
          <a:extLst/>
        </p:spPr>
      </p:pic>
      <p:sp>
        <p:nvSpPr>
          <p:cNvPr id="5" name="Title 1"/>
          <p:cNvSpPr txBox="1">
            <a:spLocks/>
          </p:cNvSpPr>
          <p:nvPr/>
        </p:nvSpPr>
        <p:spPr>
          <a:xfrm>
            <a:off x="854676" y="238897"/>
            <a:ext cx="10515600" cy="378942"/>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IN" sz="2000" b="1" i="0" u="none" strike="noStrike" kern="1200" cap="none" spc="0" normalizeH="0" baseline="0" noProof="0" dirty="0" smtClean="0">
                <a:ln>
                  <a:noFill/>
                </a:ln>
                <a:solidFill>
                  <a:schemeClr val="accent2">
                    <a:lumMod val="50000"/>
                  </a:schemeClr>
                </a:solidFill>
                <a:effectLst/>
                <a:uLnTx/>
                <a:uFillTx/>
                <a:latin typeface="Garamond" panose="02020404030301010803" pitchFamily="18" charset="0"/>
                <a:ea typeface="+mj-ea"/>
                <a:cs typeface="+mj-cs"/>
              </a:rPr>
              <a:t>Review Repor</a:t>
            </a:r>
            <a:r>
              <a:rPr kumimoji="0" lang="en-IN" sz="2000" b="1" i="0" u="none" strike="noStrike" kern="1200" cap="none" spc="0" normalizeH="0" baseline="0" noProof="0" dirty="0" smtClean="0">
                <a:ln>
                  <a:noFill/>
                </a:ln>
                <a:solidFill>
                  <a:srgbClr val="843C0C"/>
                </a:solidFill>
                <a:effectLst/>
                <a:uLnTx/>
                <a:uFillTx/>
                <a:latin typeface="Garamond" panose="02020404030301010803" pitchFamily="18" charset="0"/>
                <a:ea typeface="+mj-ea"/>
                <a:cs typeface="+mj-cs"/>
              </a:rPr>
              <a:t>t</a:t>
            </a:r>
            <a:r>
              <a:rPr kumimoji="0" lang="en-IN" sz="2000" b="1" i="0" u="none" strike="noStrike" kern="1200" cap="none" spc="0" normalizeH="0" baseline="0" noProof="0" dirty="0" smtClean="0">
                <a:ln>
                  <a:noFill/>
                </a:ln>
                <a:solidFill>
                  <a:schemeClr val="accent2">
                    <a:lumMod val="50000"/>
                  </a:schemeClr>
                </a:solidFill>
                <a:effectLst/>
                <a:uLnTx/>
                <a:uFillTx/>
                <a:latin typeface="Garamond" panose="02020404030301010803" pitchFamily="18" charset="0"/>
                <a:ea typeface="+mj-ea"/>
                <a:cs typeface="+mj-cs"/>
              </a:rPr>
              <a:t> on  new SO</a:t>
            </a:r>
            <a:r>
              <a:rPr kumimoji="0" lang="en-IN" sz="2000" b="1" i="0" u="none" strike="noStrike" kern="1200" cap="none" spc="0" normalizeH="0" baseline="-25000" noProof="0" dirty="0" smtClean="0">
                <a:ln>
                  <a:noFill/>
                </a:ln>
                <a:solidFill>
                  <a:schemeClr val="accent2">
                    <a:lumMod val="50000"/>
                  </a:schemeClr>
                </a:solidFill>
                <a:effectLst/>
                <a:uLnTx/>
                <a:uFillTx/>
                <a:latin typeface="Garamond" panose="02020404030301010803" pitchFamily="18" charset="0"/>
                <a:ea typeface="+mj-ea"/>
                <a:cs typeface="+mj-cs"/>
              </a:rPr>
              <a:t>2</a:t>
            </a:r>
            <a:r>
              <a:rPr kumimoji="0" lang="en-IN" sz="2000" b="1" i="0" u="none" strike="noStrike" kern="1200" cap="none" spc="0" normalizeH="0" baseline="0" noProof="0" dirty="0" smtClean="0">
                <a:ln>
                  <a:noFill/>
                </a:ln>
                <a:solidFill>
                  <a:schemeClr val="accent2">
                    <a:lumMod val="50000"/>
                  </a:schemeClr>
                </a:solidFill>
                <a:effectLst/>
                <a:uLnTx/>
                <a:uFillTx/>
                <a:latin typeface="Garamond" panose="02020404030301010803" pitchFamily="18" charset="0"/>
                <a:ea typeface="+mj-ea"/>
                <a:cs typeface="+mj-cs"/>
              </a:rPr>
              <a:t> emission norms</a:t>
            </a:r>
            <a:br>
              <a:rPr kumimoji="0" lang="en-IN" sz="2000" b="1" i="0" u="none" strike="noStrike" kern="1200" cap="none" spc="0" normalizeH="0" baseline="0" noProof="0" dirty="0" smtClean="0">
                <a:ln>
                  <a:noFill/>
                </a:ln>
                <a:solidFill>
                  <a:schemeClr val="accent2">
                    <a:lumMod val="50000"/>
                  </a:schemeClr>
                </a:solidFill>
                <a:effectLst/>
                <a:uLnTx/>
                <a:uFillTx/>
                <a:latin typeface="Garamond" panose="02020404030301010803" pitchFamily="18" charset="0"/>
                <a:ea typeface="+mj-ea"/>
                <a:cs typeface="+mj-cs"/>
              </a:rPr>
            </a:br>
            <a:endParaRPr kumimoji="0" lang="en-US" sz="20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Rectangle 5"/>
          <p:cNvSpPr/>
          <p:nvPr/>
        </p:nvSpPr>
        <p:spPr>
          <a:xfrm>
            <a:off x="1050051" y="723555"/>
            <a:ext cx="5548457" cy="461665"/>
          </a:xfrm>
          <a:prstGeom prst="rect">
            <a:avLst/>
          </a:prstGeom>
        </p:spPr>
        <p:txBody>
          <a:bodyPr wrap="square">
            <a:spAutoFit/>
          </a:bodyPr>
          <a:lstStyle/>
          <a:p>
            <a:r>
              <a:rPr lang="en-US" sz="2400" b="1" u="sng" dirty="0" smtClean="0">
                <a:latin typeface="Garamond" pitchFamily="18" charset="0"/>
              </a:rPr>
              <a:t>MOEF&amp;CC</a:t>
            </a:r>
            <a:r>
              <a:rPr lang="en-US" sz="2000" b="1" u="sng" dirty="0" smtClean="0">
                <a:latin typeface="Garamond" pitchFamily="18" charset="0"/>
              </a:rPr>
              <a:t> </a:t>
            </a:r>
            <a:r>
              <a:rPr lang="en-US" sz="2400" b="1" u="sng" dirty="0" smtClean="0">
                <a:latin typeface="Garamond" pitchFamily="18" charset="0"/>
              </a:rPr>
              <a:t>notification</a:t>
            </a:r>
            <a:r>
              <a:rPr lang="en-US" sz="2000" b="1" u="sng" dirty="0" smtClean="0">
                <a:latin typeface="Garamond" pitchFamily="18" charset="0"/>
              </a:rPr>
              <a:t> </a:t>
            </a:r>
            <a:r>
              <a:rPr lang="en-US" sz="2400" b="1" u="sng" dirty="0" smtClean="0">
                <a:latin typeface="Garamond" pitchFamily="18" charset="0"/>
              </a:rPr>
              <a:t>dated 31.03.2021</a:t>
            </a:r>
            <a:endParaRPr lang="en-US" sz="2000" b="1" u="sng"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6851"/>
          </a:xfrm>
        </p:spPr>
        <p:txBody>
          <a:bodyPr>
            <a:noAutofit/>
          </a:bodyPr>
          <a:lstStyle/>
          <a:p>
            <a:pPr algn="r"/>
            <a:r>
              <a:rPr lang="en-IN" sz="2000" b="1" dirty="0" smtClean="0">
                <a:solidFill>
                  <a:schemeClr val="accent2">
                    <a:lumMod val="50000"/>
                  </a:schemeClr>
                </a:solidFill>
                <a:latin typeface="Garamond" panose="02020404030301010803" pitchFamily="18" charset="0"/>
              </a:rPr>
              <a:t>Review </a:t>
            </a:r>
            <a:r>
              <a:rPr lang="en-IN" sz="2000" b="1" dirty="0">
                <a:solidFill>
                  <a:schemeClr val="accent2">
                    <a:lumMod val="50000"/>
                  </a:schemeClr>
                </a:solidFill>
                <a:latin typeface="Garamond" panose="02020404030301010803" pitchFamily="18" charset="0"/>
              </a:rPr>
              <a:t>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a:t>
            </a:r>
            <a:r>
              <a:rPr lang="en-IN" sz="2000" b="1" dirty="0" smtClean="0">
                <a:solidFill>
                  <a:schemeClr val="accent2">
                    <a:lumMod val="50000"/>
                  </a:schemeClr>
                </a:solidFill>
                <a:latin typeface="Garamond" panose="02020404030301010803" pitchFamily="18" charset="0"/>
              </a:rPr>
              <a:t>on  </a:t>
            </a:r>
            <a:r>
              <a:rPr lang="en-IN" sz="2000" b="1" dirty="0">
                <a:solidFill>
                  <a:schemeClr val="accent2">
                    <a:lumMod val="50000"/>
                  </a:schemeClr>
                </a:solidFill>
                <a:latin typeface="Garamond" panose="02020404030301010803" pitchFamily="18" charset="0"/>
              </a:rPr>
              <a:t>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br>
              <a:rPr lang="en-IN" sz="2000" b="1" dirty="0">
                <a:solidFill>
                  <a:schemeClr val="accent2">
                    <a:lumMod val="50000"/>
                  </a:schemeClr>
                </a:solidFill>
                <a:latin typeface="Garamond" panose="02020404030301010803" pitchFamily="18" charset="0"/>
              </a:rPr>
            </a:br>
            <a:endParaRPr lang="en-US" sz="2000" b="1" dirty="0"/>
          </a:p>
        </p:txBody>
      </p:sp>
      <p:sp>
        <p:nvSpPr>
          <p:cNvPr id="3" name="Content Placeholder 2"/>
          <p:cNvSpPr>
            <a:spLocks noGrp="1"/>
          </p:cNvSpPr>
          <p:nvPr>
            <p:ph idx="1"/>
          </p:nvPr>
        </p:nvSpPr>
        <p:spPr>
          <a:xfrm>
            <a:off x="681681" y="1265452"/>
            <a:ext cx="10515600" cy="4351338"/>
          </a:xfrm>
        </p:spPr>
        <p:txBody>
          <a:bodyPr>
            <a:normAutofit/>
          </a:bodyPr>
          <a:lstStyle/>
          <a:p>
            <a:pPr lvl="0" algn="just">
              <a:buFont typeface="Wingdings" pitchFamily="2" charset="2"/>
              <a:buChar char="Ø"/>
            </a:pPr>
            <a:r>
              <a:rPr lang="en-US" sz="2000" dirty="0" smtClean="0">
                <a:latin typeface="Garamond" pitchFamily="18" charset="0"/>
              </a:rPr>
              <a:t>Presence of SO</a:t>
            </a:r>
            <a:r>
              <a:rPr lang="en-US" sz="2000" baseline="-25000" dirty="0" smtClean="0">
                <a:latin typeface="Garamond" pitchFamily="18" charset="0"/>
              </a:rPr>
              <a:t>2</a:t>
            </a:r>
            <a:r>
              <a:rPr lang="en-US" sz="2000" dirty="0" smtClean="0">
                <a:latin typeface="Garamond" pitchFamily="18" charset="0"/>
              </a:rPr>
              <a:t> or NOx  in the ambient air in the area has not been considered. It is well known that there is issue of PM10 or PM2.5 in many cities but there may not be any issue regarding level of SO</a:t>
            </a:r>
            <a:r>
              <a:rPr lang="en-US" sz="2000" baseline="-25000" dirty="0" smtClean="0">
                <a:latin typeface="Garamond" pitchFamily="18" charset="0"/>
              </a:rPr>
              <a:t>2</a:t>
            </a:r>
            <a:r>
              <a:rPr lang="en-US" sz="2000" dirty="0" smtClean="0">
                <a:latin typeface="Garamond" pitchFamily="18" charset="0"/>
              </a:rPr>
              <a:t> or NOx. </a:t>
            </a:r>
          </a:p>
          <a:p>
            <a:pPr marL="0" lvl="0" indent="0" algn="just">
              <a:buNone/>
            </a:pPr>
            <a:endParaRPr lang="en-US" sz="2000" dirty="0" smtClean="0">
              <a:latin typeface="Garamond" pitchFamily="18" charset="0"/>
            </a:endParaRPr>
          </a:p>
          <a:p>
            <a:pPr lvl="0" algn="just">
              <a:buFont typeface="Wingdings" pitchFamily="2" charset="2"/>
              <a:buChar char="Ø"/>
            </a:pPr>
            <a:r>
              <a:rPr lang="en-US" sz="2000" dirty="0" smtClean="0">
                <a:latin typeface="Garamond" pitchFamily="18" charset="0"/>
              </a:rPr>
              <a:t>Thus ambient air quality (AQI) has not been made as the guiding factor for formulating the categorization. On the other hand the area where ambient air quality is actually critical in terms of SO2 or NOx  level may not be located in cities/ areas as specified, there is a fair possibility that these areas may fall under category C.</a:t>
            </a:r>
          </a:p>
          <a:p>
            <a:pPr marL="0" lvl="0" indent="0" algn="just">
              <a:buNone/>
            </a:pPr>
            <a:endParaRPr lang="en-US" sz="2000" dirty="0" smtClean="0">
              <a:latin typeface="Garamond" pitchFamily="18" charset="0"/>
            </a:endParaRPr>
          </a:p>
          <a:p>
            <a:pPr algn="just">
              <a:buFont typeface="Wingdings" pitchFamily="2" charset="2"/>
              <a:buChar char="Ø"/>
            </a:pPr>
            <a:r>
              <a:rPr lang="en-US" sz="2000" dirty="0" smtClean="0">
                <a:latin typeface="Garamond" pitchFamily="18" charset="0"/>
              </a:rPr>
              <a:t>Due to paucity of implementation time, any new technology which is being implemented in category A shall be repeated in category B without seeing its performance in category A. Therefore, sufficient time shall be required for fine tuning the performance of FGD already in operation. However, there is not enough time in between timeline of category A and B.</a:t>
            </a:r>
          </a:p>
          <a:p>
            <a:pPr lvl="0" algn="just">
              <a:buFont typeface="Wingdings" pitchFamily="2" charset="2"/>
              <a:buChar char="Ø"/>
            </a:pPr>
            <a:endParaRPr lang="en-US" dirty="0" smtClean="0">
              <a:latin typeface="Garamond" pitchFamily="18" charset="0"/>
            </a:endParaRPr>
          </a:p>
          <a:p>
            <a:endParaRPr lang="en-US" dirty="0"/>
          </a:p>
        </p:txBody>
      </p:sp>
      <p:sp>
        <p:nvSpPr>
          <p:cNvPr id="4" name="Rectangle 3"/>
          <p:cNvSpPr/>
          <p:nvPr/>
        </p:nvSpPr>
        <p:spPr>
          <a:xfrm>
            <a:off x="914400" y="723555"/>
            <a:ext cx="7430529" cy="461665"/>
          </a:xfrm>
          <a:prstGeom prst="rect">
            <a:avLst/>
          </a:prstGeom>
        </p:spPr>
        <p:txBody>
          <a:bodyPr wrap="square">
            <a:spAutoFit/>
          </a:bodyPr>
          <a:lstStyle/>
          <a:p>
            <a:r>
              <a:rPr lang="en-US" sz="2400" b="1" u="sng" dirty="0" smtClean="0">
                <a:latin typeface="Garamond" pitchFamily="18" charset="0"/>
              </a:rPr>
              <a:t>Analysis of MOEF&amp;CC</a:t>
            </a:r>
            <a:r>
              <a:rPr lang="en-US" sz="2000" b="1" u="sng" dirty="0" smtClean="0">
                <a:latin typeface="Garamond" pitchFamily="18" charset="0"/>
              </a:rPr>
              <a:t> </a:t>
            </a:r>
            <a:r>
              <a:rPr lang="en-US" sz="2400" b="1" u="sng" dirty="0" smtClean="0">
                <a:latin typeface="Garamond" pitchFamily="18" charset="0"/>
              </a:rPr>
              <a:t>notification</a:t>
            </a:r>
            <a:r>
              <a:rPr lang="en-US" sz="2000" b="1" u="sng" dirty="0" smtClean="0">
                <a:latin typeface="Garamond" pitchFamily="18" charset="0"/>
              </a:rPr>
              <a:t> </a:t>
            </a:r>
            <a:r>
              <a:rPr lang="en-US" sz="2400" b="1" u="sng" dirty="0" smtClean="0">
                <a:latin typeface="Garamond" pitchFamily="18" charset="0"/>
              </a:rPr>
              <a:t>dated 31.03.2021</a:t>
            </a:r>
            <a:endParaRPr lang="en-US" sz="2000" b="1" u="sng"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9963" y="1075981"/>
            <a:ext cx="10515600" cy="5366007"/>
          </a:xfrm>
        </p:spPr>
        <p:txBody>
          <a:bodyPr>
            <a:noAutofit/>
          </a:bodyPr>
          <a:lstStyle/>
          <a:p>
            <a:pPr lvl="0" algn="just">
              <a:buFont typeface="Wingdings" panose="05000000000000000000" pitchFamily="2" charset="2"/>
              <a:buChar char="Ø"/>
            </a:pPr>
            <a:r>
              <a:rPr lang="en-US" sz="2000" dirty="0" smtClean="0">
                <a:latin typeface="Garamond" pitchFamily="18" charset="0"/>
              </a:rPr>
              <a:t>About 150 GW plus capacity of TPPs is under Category C (exact number of units and capacity will be known only after completion of categorization work by a Task Force constituted for this purpose) and sufficient time will be required so that they can modify the order seeing the performance of FGD in category A.  </a:t>
            </a:r>
          </a:p>
          <a:p>
            <a:pPr lvl="0" algn="just">
              <a:buFont typeface="Wingdings" panose="05000000000000000000" pitchFamily="2" charset="2"/>
              <a:buChar char="Ø"/>
            </a:pPr>
            <a:r>
              <a:rPr lang="en-US" sz="2000" dirty="0" smtClean="0">
                <a:latin typeface="Garamond" pitchFamily="18" charset="0"/>
              </a:rPr>
              <a:t>After commissioning of FGD system almost 2-3 years are required for stabilization. Thus minimum 6 years’ time may be given from commissioning of TPP under Category A. Therefore timeline for category C shall be 2028 (considering 3 years for stabilization and 3 year for implementation). </a:t>
            </a:r>
          </a:p>
          <a:p>
            <a:pPr lvl="0" algn="just">
              <a:buFont typeface="Wingdings" panose="05000000000000000000" pitchFamily="2" charset="2"/>
              <a:buChar char="Ø"/>
            </a:pPr>
            <a:r>
              <a:rPr lang="en-US" sz="2000" dirty="0" smtClean="0">
                <a:latin typeface="Garamond" pitchFamily="18" charset="0"/>
              </a:rPr>
              <a:t>Further, there will be huge demand of FGD equipment in 2028 which may create crisis in the FGD market in India. Therefore, it is suggested that all these units timeline may be spread in 2028, 2029, 2033 &amp; 2034 according to their distance from million plus city/ critically polluted area/ Non Attainment city or on the basis of SO2 level in ambient air. If distance is 11-40 km, 41-70 km, 71-100 km and more than 100 km, timeline will be 2028, 2029, 2033 and 2034 respectively. </a:t>
            </a:r>
          </a:p>
          <a:p>
            <a:pPr lvl="0" algn="just">
              <a:buFont typeface="Wingdings" panose="05000000000000000000" pitchFamily="2" charset="2"/>
              <a:buChar char="Ø"/>
            </a:pPr>
            <a:r>
              <a:rPr lang="en-US" sz="2000" dirty="0" smtClean="0">
                <a:latin typeface="Garamond" pitchFamily="18" charset="0"/>
              </a:rPr>
              <a:t>This will help in understanding the performance of the emission control equipment, their effectiveness and give a time for course of correction. </a:t>
            </a:r>
          </a:p>
          <a:p>
            <a:pPr lvl="0" algn="just">
              <a:buFont typeface="Wingdings" panose="05000000000000000000" pitchFamily="2" charset="2"/>
              <a:buChar char="Ø"/>
            </a:pPr>
            <a:r>
              <a:rPr lang="en-US" sz="2000" dirty="0" smtClean="0">
                <a:latin typeface="Garamond" pitchFamily="18" charset="0"/>
              </a:rPr>
              <a:t>An unworkable time schedule is creating market scarcity leading to import, jacked up prices unnecessary burden on power utilities. </a:t>
            </a:r>
            <a:r>
              <a:rPr lang="en-US" sz="2000" b="1" dirty="0" smtClean="0">
                <a:latin typeface="Garamond" pitchFamily="18" charset="0"/>
              </a:rPr>
              <a:t>The project cost for wet lime based FGD technology is varying between rupees 0.39 </a:t>
            </a:r>
            <a:r>
              <a:rPr lang="en-US" sz="2000" b="1" dirty="0" err="1" smtClean="0">
                <a:latin typeface="Garamond" pitchFamily="18" charset="0"/>
              </a:rPr>
              <a:t>crore</a:t>
            </a:r>
            <a:r>
              <a:rPr lang="en-US" sz="2000" b="1" dirty="0" smtClean="0">
                <a:latin typeface="Garamond" pitchFamily="18" charset="0"/>
              </a:rPr>
              <a:t> to 1.10 </a:t>
            </a:r>
            <a:r>
              <a:rPr lang="en-US" sz="2000" b="1" dirty="0" err="1" smtClean="0">
                <a:latin typeface="Garamond" pitchFamily="18" charset="0"/>
              </a:rPr>
              <a:t>crore</a:t>
            </a:r>
            <a:r>
              <a:rPr lang="en-US" sz="2000" b="1" dirty="0" smtClean="0">
                <a:latin typeface="Garamond" pitchFamily="18" charset="0"/>
              </a:rPr>
              <a:t> per MW, which is quite high, around 2.8 times.</a:t>
            </a:r>
            <a:endParaRPr lang="en-US" sz="2000" dirty="0" smtClean="0">
              <a:latin typeface="Garamond" pitchFamily="18" charset="0"/>
            </a:endParaRPr>
          </a:p>
          <a:p>
            <a:endParaRPr lang="en-US" dirty="0"/>
          </a:p>
        </p:txBody>
      </p:sp>
      <p:sp>
        <p:nvSpPr>
          <p:cNvPr id="4" name="Rectangle 3"/>
          <p:cNvSpPr/>
          <p:nvPr/>
        </p:nvSpPr>
        <p:spPr>
          <a:xfrm>
            <a:off x="1186248" y="179859"/>
            <a:ext cx="10107827" cy="400110"/>
          </a:xfrm>
          <a:prstGeom prst="rect">
            <a:avLst/>
          </a:prstGeom>
        </p:spPr>
        <p:txBody>
          <a:bodyPr wrap="square">
            <a:spAutoFit/>
          </a:bodyPr>
          <a:lstStyle/>
          <a:p>
            <a:pPr algn="r"/>
            <a:r>
              <a:rPr lang="en-IN" sz="2000" b="1" dirty="0">
                <a:solidFill>
                  <a:schemeClr val="accent2">
                    <a:lumMod val="50000"/>
                  </a:schemeClr>
                </a:solidFill>
                <a:latin typeface="Garamond" panose="02020404030301010803" pitchFamily="18" charset="0"/>
              </a:rPr>
              <a:t>Review 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on  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endParaRPr lang="en-US" sz="2000" dirty="0"/>
          </a:p>
        </p:txBody>
      </p:sp>
      <p:sp>
        <p:nvSpPr>
          <p:cNvPr id="5" name="Rectangle 4"/>
          <p:cNvSpPr/>
          <p:nvPr/>
        </p:nvSpPr>
        <p:spPr>
          <a:xfrm>
            <a:off x="939114" y="517609"/>
            <a:ext cx="7430529" cy="461665"/>
          </a:xfrm>
          <a:prstGeom prst="rect">
            <a:avLst/>
          </a:prstGeom>
        </p:spPr>
        <p:txBody>
          <a:bodyPr wrap="square">
            <a:spAutoFit/>
          </a:bodyPr>
          <a:lstStyle/>
          <a:p>
            <a:r>
              <a:rPr lang="en-US" sz="2400" b="1" u="sng" dirty="0" smtClean="0">
                <a:latin typeface="Garamond" pitchFamily="18" charset="0"/>
              </a:rPr>
              <a:t>Analysis of MOEF&amp;CC</a:t>
            </a:r>
            <a:r>
              <a:rPr lang="en-US" sz="2000" b="1" u="sng" dirty="0" smtClean="0">
                <a:latin typeface="Garamond" pitchFamily="18" charset="0"/>
              </a:rPr>
              <a:t> </a:t>
            </a:r>
            <a:r>
              <a:rPr lang="en-US" sz="2400" b="1" u="sng" dirty="0" smtClean="0">
                <a:latin typeface="Garamond" pitchFamily="18" charset="0"/>
              </a:rPr>
              <a:t>notification</a:t>
            </a:r>
            <a:r>
              <a:rPr lang="en-US" sz="2000" b="1" u="sng" dirty="0" smtClean="0">
                <a:latin typeface="Garamond" pitchFamily="18" charset="0"/>
              </a:rPr>
              <a:t> </a:t>
            </a:r>
            <a:r>
              <a:rPr lang="en-US" sz="2400" b="1" u="sng" dirty="0" smtClean="0">
                <a:latin typeface="Garamond" pitchFamily="18" charset="0"/>
              </a:rPr>
              <a:t>dated 31.03.2021</a:t>
            </a:r>
            <a:endParaRPr lang="en-US" sz="2000" b="1" u="sng"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1934"/>
            <a:ext cx="10515600" cy="741407"/>
          </a:xfrm>
        </p:spPr>
        <p:txBody>
          <a:bodyPr>
            <a:noAutofit/>
          </a:bodyPr>
          <a:lstStyle/>
          <a:p>
            <a:pPr algn="r"/>
            <a:r>
              <a:rPr lang="en-IN" sz="2000" b="1" dirty="0">
                <a:solidFill>
                  <a:schemeClr val="accent2">
                    <a:lumMod val="50000"/>
                  </a:schemeClr>
                </a:solidFill>
                <a:latin typeface="Garamond" panose="02020404030301010803" pitchFamily="18" charset="0"/>
              </a:rPr>
              <a:t>Review 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on  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endParaRPr lang="en-US" sz="2000" dirty="0"/>
          </a:p>
        </p:txBody>
      </p:sp>
      <p:sp>
        <p:nvSpPr>
          <p:cNvPr id="3" name="Content Placeholder 2"/>
          <p:cNvSpPr>
            <a:spLocks noGrp="1"/>
          </p:cNvSpPr>
          <p:nvPr>
            <p:ph idx="1"/>
          </p:nvPr>
        </p:nvSpPr>
        <p:spPr>
          <a:xfrm>
            <a:off x="838200" y="1825625"/>
            <a:ext cx="10515600" cy="3029710"/>
          </a:xfrm>
        </p:spPr>
        <p:txBody>
          <a:bodyPr/>
          <a:lstStyle/>
          <a:p>
            <a:pPr lvl="0" algn="just">
              <a:buFont typeface="Wingdings" panose="05000000000000000000" pitchFamily="2" charset="2"/>
              <a:buChar char="Ø"/>
            </a:pPr>
            <a:r>
              <a:rPr lang="en-US" sz="2000" dirty="0" smtClean="0">
                <a:latin typeface="Garamond" pitchFamily="18" charset="0"/>
              </a:rPr>
              <a:t>Orders placed by a major central power utility as early as in 2018 for 30 FGD units for a total capacity of 15 GW have on an average completed a time period of </a:t>
            </a:r>
            <a:r>
              <a:rPr lang="en-US" sz="2000" smtClean="0">
                <a:latin typeface="Garamond" pitchFamily="18" charset="0"/>
              </a:rPr>
              <a:t>over 35 </a:t>
            </a:r>
            <a:r>
              <a:rPr lang="en-US" sz="2000" dirty="0" smtClean="0">
                <a:latin typeface="Garamond" pitchFamily="18" charset="0"/>
              </a:rPr>
              <a:t>months, and some units have </a:t>
            </a:r>
            <a:r>
              <a:rPr lang="en-US" sz="2000" smtClean="0">
                <a:latin typeface="Garamond" pitchFamily="18" charset="0"/>
              </a:rPr>
              <a:t>completed  more than 40 </a:t>
            </a:r>
            <a:r>
              <a:rPr lang="en-US" sz="2000" dirty="0" smtClean="0">
                <a:latin typeface="Garamond" pitchFamily="18" charset="0"/>
              </a:rPr>
              <a:t>months since the award, and not a single FGD has been commissioned so far. </a:t>
            </a:r>
          </a:p>
          <a:p>
            <a:pPr marL="0" lvl="0" indent="0" algn="just">
              <a:buNone/>
            </a:pPr>
            <a:endParaRPr lang="en-US" sz="2000" dirty="0" smtClean="0">
              <a:latin typeface="Garamond" pitchFamily="18" charset="0"/>
            </a:endParaRPr>
          </a:p>
          <a:p>
            <a:pPr lvl="0" algn="just">
              <a:buFont typeface="Wingdings" panose="05000000000000000000" pitchFamily="2" charset="2"/>
              <a:buChar char="Ø"/>
            </a:pPr>
            <a:r>
              <a:rPr lang="en-US" sz="2000" dirty="0" smtClean="0">
                <a:latin typeface="Garamond" pitchFamily="18" charset="0"/>
              </a:rPr>
              <a:t>These orders have been fairly distributed among five different major Indian vendors. The detailed evaluation of the progress of above orders shall help in understanding the roadblocks and estimating the existing capability of the EPC contractors in the country. Based on which a realistic time schedule for installation of FGD for 180 GW installed capacity can be planned. </a:t>
            </a:r>
          </a:p>
          <a:p>
            <a:pPr lvl="0" algn="just"/>
            <a:endParaRPr lang="en-US" sz="2000" dirty="0" smtClean="0">
              <a:latin typeface="Garamond" pitchFamily="18" charset="0"/>
            </a:endParaRPr>
          </a:p>
          <a:p>
            <a:endParaRPr lang="en-US" dirty="0"/>
          </a:p>
        </p:txBody>
      </p:sp>
      <p:sp>
        <p:nvSpPr>
          <p:cNvPr id="4" name="Rectangle 3"/>
          <p:cNvSpPr/>
          <p:nvPr/>
        </p:nvSpPr>
        <p:spPr>
          <a:xfrm>
            <a:off x="895864" y="1139972"/>
            <a:ext cx="3939747" cy="461665"/>
          </a:xfrm>
          <a:prstGeom prst="rect">
            <a:avLst/>
          </a:prstGeom>
        </p:spPr>
        <p:txBody>
          <a:bodyPr wrap="square">
            <a:spAutoFit/>
          </a:bodyPr>
          <a:lstStyle/>
          <a:p>
            <a:r>
              <a:rPr lang="en-US" sz="2400" b="1" u="sng" dirty="0" smtClean="0">
                <a:latin typeface="Garamond" pitchFamily="18" charset="0"/>
                <a:hlinkClick r:id="rId2" action="ppaction://hlinkfile"/>
              </a:rPr>
              <a:t>Realistic time for installation</a:t>
            </a:r>
            <a:endParaRPr lang="en-US" sz="2400" b="1" u="sng"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461921" y="1371162"/>
            <a:ext cx="5170427" cy="1585533"/>
          </a:xfrm>
          <a:prstGeom prst="rect">
            <a:avLst/>
          </a:prstGeom>
          <a:noFill/>
        </p:spPr>
      </p:pic>
      <p:sp>
        <p:nvSpPr>
          <p:cNvPr id="6" name="Rectangle 5"/>
          <p:cNvSpPr/>
          <p:nvPr/>
        </p:nvSpPr>
        <p:spPr>
          <a:xfrm>
            <a:off x="939115" y="1040545"/>
            <a:ext cx="5156886" cy="1938992"/>
          </a:xfrm>
          <a:prstGeom prst="rect">
            <a:avLst/>
          </a:prstGeom>
        </p:spPr>
        <p:txBody>
          <a:bodyPr wrap="square">
            <a:spAutoFit/>
          </a:bodyPr>
          <a:lstStyle/>
          <a:p>
            <a:pPr algn="just"/>
            <a:r>
              <a:rPr lang="en-US" sz="2000" dirty="0">
                <a:latin typeface="Garamond" pitchFamily="18" charset="0"/>
              </a:rPr>
              <a:t>The environmental compensation (EC) max. per unit of 20 paisa (Category A), 15paisa (Category B) and 10paisa (Category C) which shall be levied for noncompliance beyond assigned time limit </a:t>
            </a:r>
            <a:r>
              <a:rPr lang="en-US" sz="2000" dirty="0" smtClean="0">
                <a:latin typeface="Garamond" pitchFamily="18" charset="0"/>
              </a:rPr>
              <a:t>, takes </a:t>
            </a:r>
            <a:r>
              <a:rPr lang="en-US" sz="2000" dirty="0">
                <a:latin typeface="Garamond" pitchFamily="18" charset="0"/>
              </a:rPr>
              <a:t>into the consideration that the impact of thermal power plant emissions is location specific.</a:t>
            </a:r>
          </a:p>
        </p:txBody>
      </p:sp>
      <p:sp>
        <p:nvSpPr>
          <p:cNvPr id="7" name="Rectangle 6"/>
          <p:cNvSpPr/>
          <p:nvPr/>
        </p:nvSpPr>
        <p:spPr>
          <a:xfrm>
            <a:off x="955151" y="3167810"/>
            <a:ext cx="9959546" cy="1015663"/>
          </a:xfrm>
          <a:prstGeom prst="rect">
            <a:avLst/>
          </a:prstGeom>
        </p:spPr>
        <p:txBody>
          <a:bodyPr wrap="square">
            <a:spAutoFit/>
          </a:bodyPr>
          <a:lstStyle/>
          <a:p>
            <a:r>
              <a:rPr lang="en-US" sz="2000" dirty="0">
                <a:latin typeface="Garamond" pitchFamily="18" charset="0"/>
              </a:rPr>
              <a:t>The merchant plants which are not operating in pass through regime may have the option, whether to go for the compliance or alternatively pay the EC</a:t>
            </a:r>
          </a:p>
          <a:p>
            <a:endParaRPr lang="en-US" sz="2000" dirty="0">
              <a:latin typeface="Garamond" pitchFamily="18" charset="0"/>
            </a:endParaRPr>
          </a:p>
        </p:txBody>
      </p:sp>
      <p:graphicFrame>
        <p:nvGraphicFramePr>
          <p:cNvPr id="3" name="Table 2">
            <a:extLst>
              <a:ext uri="{FF2B5EF4-FFF2-40B4-BE49-F238E27FC236}">
                <a16:creationId xmlns:a16="http://schemas.microsoft.com/office/drawing/2014/main" id="{B3E8E568-C275-40DC-80EF-840F1AD776F6}"/>
              </a:ext>
            </a:extLst>
          </p:cNvPr>
          <p:cNvGraphicFramePr>
            <a:graphicFrameLocks noGrp="1"/>
          </p:cNvGraphicFramePr>
          <p:nvPr>
            <p:extLst>
              <p:ext uri="{D42A27DB-BD31-4B8C-83A1-F6EECF244321}">
                <p14:modId xmlns:p14="http://schemas.microsoft.com/office/powerpoint/2010/main" val="734106511"/>
              </p:ext>
            </p:extLst>
          </p:nvPr>
        </p:nvGraphicFramePr>
        <p:xfrm>
          <a:off x="2424111" y="4072733"/>
          <a:ext cx="7343778" cy="2422487"/>
        </p:xfrm>
        <a:graphic>
          <a:graphicData uri="http://schemas.openxmlformats.org/drawingml/2006/table">
            <a:tbl>
              <a:tblPr firstRow="1" firstCol="1" bandRow="1"/>
              <a:tblGrid>
                <a:gridCol w="1899598">
                  <a:extLst>
                    <a:ext uri="{9D8B030D-6E8A-4147-A177-3AD203B41FA5}">
                      <a16:colId xmlns:a16="http://schemas.microsoft.com/office/drawing/2014/main" val="2447010226"/>
                    </a:ext>
                  </a:extLst>
                </a:gridCol>
                <a:gridCol w="1069954">
                  <a:extLst>
                    <a:ext uri="{9D8B030D-6E8A-4147-A177-3AD203B41FA5}">
                      <a16:colId xmlns:a16="http://schemas.microsoft.com/office/drawing/2014/main" val="4166328083"/>
                    </a:ext>
                  </a:extLst>
                </a:gridCol>
                <a:gridCol w="945985">
                  <a:extLst>
                    <a:ext uri="{9D8B030D-6E8A-4147-A177-3AD203B41FA5}">
                      <a16:colId xmlns:a16="http://schemas.microsoft.com/office/drawing/2014/main" val="3800807397"/>
                    </a:ext>
                  </a:extLst>
                </a:gridCol>
                <a:gridCol w="724746">
                  <a:extLst>
                    <a:ext uri="{9D8B030D-6E8A-4147-A177-3AD203B41FA5}">
                      <a16:colId xmlns:a16="http://schemas.microsoft.com/office/drawing/2014/main" val="2999854513"/>
                    </a:ext>
                  </a:extLst>
                </a:gridCol>
                <a:gridCol w="945985">
                  <a:extLst>
                    <a:ext uri="{9D8B030D-6E8A-4147-A177-3AD203B41FA5}">
                      <a16:colId xmlns:a16="http://schemas.microsoft.com/office/drawing/2014/main" val="2409666782"/>
                    </a:ext>
                  </a:extLst>
                </a:gridCol>
                <a:gridCol w="945985">
                  <a:extLst>
                    <a:ext uri="{9D8B030D-6E8A-4147-A177-3AD203B41FA5}">
                      <a16:colId xmlns:a16="http://schemas.microsoft.com/office/drawing/2014/main" val="4266237743"/>
                    </a:ext>
                  </a:extLst>
                </a:gridCol>
                <a:gridCol w="811525">
                  <a:extLst>
                    <a:ext uri="{9D8B030D-6E8A-4147-A177-3AD203B41FA5}">
                      <a16:colId xmlns:a16="http://schemas.microsoft.com/office/drawing/2014/main" val="2981894172"/>
                    </a:ext>
                  </a:extLst>
                </a:gridCol>
              </a:tblGrid>
              <a:tr h="280846">
                <a:tc rowSpan="3">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Non Compliant Operation beyond the timeline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                                                   Environmental Compensation</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356958690"/>
                  </a:ext>
                </a:extLst>
              </a:tr>
              <a:tr h="280846">
                <a:tc vMerge="1">
                  <a:txBody>
                    <a:bodyPr/>
                    <a:lstStyle/>
                    <a:p>
                      <a:endParaRPr lang="en-IN"/>
                    </a:p>
                  </a:txBody>
                  <a:tcPr/>
                </a:tc>
                <a:tc gridSpan="2">
                  <a:txBody>
                    <a:bodyPr/>
                    <a:lstStyle/>
                    <a:p>
                      <a:pPr algn="l">
                        <a:lnSpc>
                          <a:spcPct val="107000"/>
                        </a:lnSpc>
                        <a:spcAft>
                          <a:spcPts val="800"/>
                        </a:spcAft>
                      </a:pPr>
                      <a:r>
                        <a:rPr lang="en-IN" sz="1400" b="1" dirty="0">
                          <a:effectLst/>
                          <a:latin typeface="Calibri" panose="020F0502020204030204" pitchFamily="34" charset="0"/>
                          <a:ea typeface="Calibri" panose="020F0502020204030204" pitchFamily="34" charset="0"/>
                          <a:cs typeface="Times New Roman" panose="02020603050405020304" pitchFamily="18" charset="0"/>
                        </a:rPr>
                        <a:t>Category A</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gridSpan="2">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Category B</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gridSpan="2">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Category C</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2847485487"/>
                  </a:ext>
                </a:extLst>
              </a:tr>
              <a:tr h="280846">
                <a:tc vMerge="1">
                  <a:txBody>
                    <a:bodyPr/>
                    <a:lstStyle/>
                    <a:p>
                      <a:endParaRPr lang="en-IN"/>
                    </a:p>
                  </a:txBody>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Rs./Unit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Rs. Cr*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Rs./Unit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Rs. Cr*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Rs./Unit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Rs. Cr*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120556"/>
                  </a:ext>
                </a:extLst>
              </a:tr>
              <a:tr h="280846">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0-180 days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13.0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467236"/>
                  </a:ext>
                </a:extLst>
              </a:tr>
              <a:tr h="280846">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181-365 days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13.3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0.075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9684640"/>
                  </a:ext>
                </a:extLst>
              </a:tr>
              <a:tr h="280846">
                <a:tc>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One Year Delay Total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b="1" dirty="0">
                          <a:effectLst/>
                          <a:latin typeface="Calibri" panose="020F0502020204030204" pitchFamily="34" charset="0"/>
                          <a:ea typeface="Calibri" panose="020F0502020204030204" pitchFamily="34" charset="0"/>
                          <a:cs typeface="Times New Roman" panose="02020603050405020304" pitchFamily="18" charset="0"/>
                        </a:rPr>
                        <a:t>32.9</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b="1" dirty="0">
                          <a:effectLst/>
                          <a:latin typeface="Calibri" panose="020F0502020204030204" pitchFamily="34" charset="0"/>
                          <a:ea typeface="Calibri" panose="020F0502020204030204" pitchFamily="34" charset="0"/>
                          <a:cs typeface="Times New Roman" panose="02020603050405020304" pitchFamily="18" charset="0"/>
                        </a:rPr>
                        <a:t>22.4</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16.5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7392672"/>
                  </a:ext>
                </a:extLst>
              </a:tr>
              <a:tr h="280846">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366 days and beyond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52.6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39.4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26.3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3843879"/>
                  </a:ext>
                </a:extLst>
              </a:tr>
              <a:tr h="280846">
                <a:tc>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Two Year Delay Total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b="1">
                          <a:effectLst/>
                          <a:latin typeface="Calibri" panose="020F0502020204030204" pitchFamily="34" charset="0"/>
                          <a:ea typeface="Calibri" panose="020F0502020204030204" pitchFamily="34" charset="0"/>
                          <a:cs typeface="Times New Roman" panose="02020603050405020304" pitchFamily="18" charset="0"/>
                        </a:rPr>
                        <a:t>85.5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b="1" dirty="0">
                          <a:effectLst/>
                          <a:latin typeface="Calibri" panose="020F0502020204030204" pitchFamily="34" charset="0"/>
                          <a:ea typeface="Calibri" panose="020F0502020204030204" pitchFamily="34" charset="0"/>
                          <a:cs typeface="Times New Roman" panose="02020603050405020304" pitchFamily="18" charset="0"/>
                        </a:rPr>
                        <a:t>61.8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800"/>
                        </a:spcAft>
                      </a:pPr>
                      <a:r>
                        <a:rPr lang="en-IN" sz="1400" b="1" dirty="0">
                          <a:effectLst/>
                          <a:latin typeface="Calibri" panose="020F0502020204030204" pitchFamily="34" charset="0"/>
                          <a:ea typeface="Calibri" panose="020F0502020204030204" pitchFamily="34" charset="0"/>
                          <a:cs typeface="Times New Roman" panose="02020603050405020304" pitchFamily="18" charset="0"/>
                        </a:rPr>
                        <a:t>42.8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4094778"/>
                  </a:ext>
                </a:extLst>
              </a:tr>
            </a:tbl>
          </a:graphicData>
        </a:graphic>
      </p:graphicFrame>
      <p:sp>
        <p:nvSpPr>
          <p:cNvPr id="8" name="Rectangle 7"/>
          <p:cNvSpPr/>
          <p:nvPr/>
        </p:nvSpPr>
        <p:spPr>
          <a:xfrm>
            <a:off x="1029291" y="163383"/>
            <a:ext cx="10602536" cy="400110"/>
          </a:xfrm>
          <a:prstGeom prst="rect">
            <a:avLst/>
          </a:prstGeom>
        </p:spPr>
        <p:txBody>
          <a:bodyPr wrap="square">
            <a:spAutoFit/>
          </a:bodyPr>
          <a:lstStyle/>
          <a:p>
            <a:pPr algn="r"/>
            <a:r>
              <a:rPr lang="en-IN" sz="2000" b="1" dirty="0">
                <a:solidFill>
                  <a:schemeClr val="accent2">
                    <a:lumMod val="50000"/>
                  </a:schemeClr>
                </a:solidFill>
                <a:latin typeface="Garamond" panose="02020404030301010803" pitchFamily="18" charset="0"/>
              </a:rPr>
              <a:t>Review 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on  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endParaRPr lang="en-US" sz="2000" dirty="0"/>
          </a:p>
        </p:txBody>
      </p:sp>
      <p:sp>
        <p:nvSpPr>
          <p:cNvPr id="10" name="Rectangle 9"/>
          <p:cNvSpPr/>
          <p:nvPr/>
        </p:nvSpPr>
        <p:spPr>
          <a:xfrm>
            <a:off x="939114" y="517609"/>
            <a:ext cx="7430529" cy="461665"/>
          </a:xfrm>
          <a:prstGeom prst="rect">
            <a:avLst/>
          </a:prstGeom>
        </p:spPr>
        <p:txBody>
          <a:bodyPr wrap="square">
            <a:spAutoFit/>
          </a:bodyPr>
          <a:lstStyle/>
          <a:p>
            <a:r>
              <a:rPr lang="en-US" sz="2400" b="1" u="sng" dirty="0" smtClean="0">
                <a:latin typeface="Garamond" pitchFamily="18" charset="0"/>
              </a:rPr>
              <a:t>Analysis of MOEF&amp;CC</a:t>
            </a:r>
            <a:r>
              <a:rPr lang="en-US" sz="2000" b="1" u="sng" dirty="0" smtClean="0">
                <a:latin typeface="Garamond" pitchFamily="18" charset="0"/>
              </a:rPr>
              <a:t> </a:t>
            </a:r>
            <a:r>
              <a:rPr lang="en-US" sz="2400" b="1" u="sng" dirty="0" smtClean="0">
                <a:latin typeface="Garamond" pitchFamily="18" charset="0"/>
              </a:rPr>
              <a:t>notification</a:t>
            </a:r>
            <a:r>
              <a:rPr lang="en-US" sz="2000" b="1" u="sng" dirty="0" smtClean="0">
                <a:latin typeface="Garamond" pitchFamily="18" charset="0"/>
              </a:rPr>
              <a:t> </a:t>
            </a:r>
            <a:r>
              <a:rPr lang="en-US" sz="2400" b="1" u="sng" dirty="0" smtClean="0">
                <a:latin typeface="Garamond" pitchFamily="18" charset="0"/>
              </a:rPr>
              <a:t>dated 31.03.2021</a:t>
            </a:r>
            <a:endParaRPr lang="en-US" sz="2000" b="1" u="sng" dirty="0"/>
          </a:p>
        </p:txBody>
      </p:sp>
    </p:spTree>
    <p:extLst>
      <p:ext uri="{BB962C8B-B14F-4D97-AF65-F5344CB8AC3E}">
        <p14:creationId xmlns:p14="http://schemas.microsoft.com/office/powerpoint/2010/main" val="40703295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248" y="1178010"/>
            <a:ext cx="10515600" cy="4654379"/>
          </a:xfrm>
        </p:spPr>
        <p:txBody>
          <a:bodyPr/>
          <a:lstStyle/>
          <a:p>
            <a:pPr algn="just">
              <a:buFont typeface="Wingdings" panose="05000000000000000000" pitchFamily="2" charset="2"/>
              <a:buChar char="Ø"/>
            </a:pPr>
            <a:r>
              <a:rPr lang="en-US" sz="2000" dirty="0" smtClean="0">
                <a:latin typeface="Garamond" pitchFamily="18" charset="0"/>
              </a:rPr>
              <a:t>  It may be noted that CERC (Terms and Conditions of Tariff) Regulations, 2019 has provision for additional capitalization for installation of additional equipment for meeting new emission norms/ standards. However, these regulations do not include pass through of penalty levied on generating companies on account of the non – compliance of emission norms. Therefore, the entire penalty is likely to be borne by TPP concerned.</a:t>
            </a:r>
          </a:p>
          <a:p>
            <a:pPr algn="just">
              <a:buFont typeface="Wingdings" panose="05000000000000000000" pitchFamily="2" charset="2"/>
              <a:buChar char="Ø"/>
            </a:pPr>
            <a:r>
              <a:rPr lang="en-US" sz="2000" dirty="0" smtClean="0">
                <a:latin typeface="Garamond" pitchFamily="18" charset="0"/>
              </a:rPr>
              <a:t>    Environment compensation for a typical 500 MW unit operating at 60% PLF is calculated in table. It can be seen from table that EC is increasing after six months and further increasing in 2</a:t>
            </a:r>
            <a:r>
              <a:rPr lang="en-US" sz="2000" baseline="30000" dirty="0" smtClean="0">
                <a:latin typeface="Garamond" pitchFamily="18" charset="0"/>
              </a:rPr>
              <a:t>nd</a:t>
            </a:r>
            <a:r>
              <a:rPr lang="en-US" sz="2000" dirty="0" smtClean="0">
                <a:latin typeface="Garamond" pitchFamily="18" charset="0"/>
              </a:rPr>
              <a:t> year. Environment compensation is 13 cr. in 1</a:t>
            </a:r>
            <a:r>
              <a:rPr lang="en-US" sz="2000" baseline="30000" dirty="0" smtClean="0">
                <a:latin typeface="Garamond" pitchFamily="18" charset="0"/>
              </a:rPr>
              <a:t>st</a:t>
            </a:r>
            <a:r>
              <a:rPr lang="en-US" sz="2000" dirty="0" smtClean="0">
                <a:latin typeface="Garamond" pitchFamily="18" charset="0"/>
              </a:rPr>
              <a:t> six months, 20 cr. in next six months and 52.6 cr.  in 2</a:t>
            </a:r>
            <a:r>
              <a:rPr lang="en-US" sz="2000" baseline="30000" dirty="0" smtClean="0">
                <a:latin typeface="Garamond" pitchFamily="18" charset="0"/>
              </a:rPr>
              <a:t>nd</a:t>
            </a:r>
            <a:r>
              <a:rPr lang="en-US" sz="2000" dirty="0" smtClean="0">
                <a:latin typeface="Garamond" pitchFamily="18" charset="0"/>
              </a:rPr>
              <a:t> year for thermal plants under category A. </a:t>
            </a:r>
          </a:p>
          <a:p>
            <a:pPr algn="just">
              <a:buFont typeface="Wingdings" panose="05000000000000000000" pitchFamily="2" charset="2"/>
              <a:buChar char="Ø"/>
            </a:pPr>
            <a:r>
              <a:rPr lang="en-US" sz="2000" dirty="0" smtClean="0">
                <a:latin typeface="Garamond" pitchFamily="18" charset="0"/>
              </a:rPr>
              <a:t>The amount 33 </a:t>
            </a:r>
            <a:r>
              <a:rPr lang="en-US" sz="2000" dirty="0" err="1" smtClean="0">
                <a:latin typeface="Garamond" pitchFamily="18" charset="0"/>
              </a:rPr>
              <a:t>cr</a:t>
            </a:r>
            <a:r>
              <a:rPr lang="en-US" sz="2000" dirty="0" smtClean="0">
                <a:latin typeface="Garamond" pitchFamily="18" charset="0"/>
              </a:rPr>
              <a:t> in 1</a:t>
            </a:r>
            <a:r>
              <a:rPr lang="en-US" sz="2000" baseline="30000" dirty="0" smtClean="0">
                <a:latin typeface="Garamond" pitchFamily="18" charset="0"/>
              </a:rPr>
              <a:t>st</a:t>
            </a:r>
            <a:r>
              <a:rPr lang="en-US" sz="2000" dirty="0" smtClean="0">
                <a:latin typeface="Garamond" pitchFamily="18" charset="0"/>
              </a:rPr>
              <a:t> year and 52.6 </a:t>
            </a:r>
            <a:r>
              <a:rPr lang="en-US" sz="2000" dirty="0" err="1" smtClean="0">
                <a:latin typeface="Garamond" pitchFamily="18" charset="0"/>
              </a:rPr>
              <a:t>cr</a:t>
            </a:r>
            <a:r>
              <a:rPr lang="en-US" sz="2000" dirty="0" smtClean="0">
                <a:latin typeface="Garamond" pitchFamily="18" charset="0"/>
              </a:rPr>
              <a:t> in 2</a:t>
            </a:r>
            <a:r>
              <a:rPr lang="en-US" sz="2000" baseline="30000" dirty="0" smtClean="0">
                <a:latin typeface="Garamond" pitchFamily="18" charset="0"/>
              </a:rPr>
              <a:t>nd</a:t>
            </a:r>
            <a:r>
              <a:rPr lang="en-US" sz="2000" dirty="0" smtClean="0">
                <a:latin typeface="Garamond" pitchFamily="18" charset="0"/>
              </a:rPr>
              <a:t> year onwards is quite high compared to the profit of a thermal power plant as EC will not be passed through in tariff instead may have to be borne by generating utilities.</a:t>
            </a:r>
          </a:p>
          <a:p>
            <a:pPr algn="just">
              <a:buFont typeface="Wingdings" panose="05000000000000000000" pitchFamily="2" charset="2"/>
              <a:buChar char="Ø"/>
            </a:pPr>
            <a:r>
              <a:rPr lang="en-US" sz="2000" dirty="0" smtClean="0">
                <a:latin typeface="Garamond" pitchFamily="18" charset="0"/>
              </a:rPr>
              <a:t>Further, EC should not be made unending/perpetual. Instead it should be allowed for a limited period beyond which the plant may be asked to shut down.  Otherwise the definite purpose of EC will be defeated.</a:t>
            </a:r>
          </a:p>
          <a:p>
            <a:endParaRPr lang="en-US" dirty="0"/>
          </a:p>
        </p:txBody>
      </p:sp>
      <p:sp>
        <p:nvSpPr>
          <p:cNvPr id="4" name="Rectangle 3"/>
          <p:cNvSpPr/>
          <p:nvPr/>
        </p:nvSpPr>
        <p:spPr>
          <a:xfrm>
            <a:off x="1029291" y="163383"/>
            <a:ext cx="9827599" cy="400110"/>
          </a:xfrm>
          <a:prstGeom prst="rect">
            <a:avLst/>
          </a:prstGeom>
        </p:spPr>
        <p:txBody>
          <a:bodyPr wrap="square">
            <a:spAutoFit/>
          </a:bodyPr>
          <a:lstStyle/>
          <a:p>
            <a:pPr algn="r"/>
            <a:r>
              <a:rPr lang="en-IN" sz="2000" b="1" dirty="0">
                <a:solidFill>
                  <a:schemeClr val="accent2">
                    <a:lumMod val="50000"/>
                  </a:schemeClr>
                </a:solidFill>
                <a:latin typeface="Garamond" panose="02020404030301010803" pitchFamily="18" charset="0"/>
              </a:rPr>
              <a:t>Review 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on  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endParaRPr lang="en-US" sz="2000" dirty="0"/>
          </a:p>
        </p:txBody>
      </p:sp>
      <p:sp>
        <p:nvSpPr>
          <p:cNvPr id="5" name="Rectangle 4"/>
          <p:cNvSpPr/>
          <p:nvPr/>
        </p:nvSpPr>
        <p:spPr>
          <a:xfrm>
            <a:off x="914400" y="608225"/>
            <a:ext cx="7430529" cy="461665"/>
          </a:xfrm>
          <a:prstGeom prst="rect">
            <a:avLst/>
          </a:prstGeom>
        </p:spPr>
        <p:txBody>
          <a:bodyPr wrap="square">
            <a:spAutoFit/>
          </a:bodyPr>
          <a:lstStyle/>
          <a:p>
            <a:r>
              <a:rPr lang="en-US" sz="2400" b="1" u="sng" dirty="0" smtClean="0">
                <a:latin typeface="Garamond" pitchFamily="18" charset="0"/>
              </a:rPr>
              <a:t>Analysis of MOEF&amp;CC</a:t>
            </a:r>
            <a:r>
              <a:rPr lang="en-US" sz="2000" b="1" u="sng" dirty="0" smtClean="0">
                <a:latin typeface="Garamond" pitchFamily="18" charset="0"/>
              </a:rPr>
              <a:t> </a:t>
            </a:r>
            <a:r>
              <a:rPr lang="en-US" sz="2400" b="1" u="sng" dirty="0" smtClean="0">
                <a:latin typeface="Garamond" pitchFamily="18" charset="0"/>
              </a:rPr>
              <a:t>notification</a:t>
            </a:r>
            <a:r>
              <a:rPr lang="en-US" sz="2000" b="1" u="sng" dirty="0" smtClean="0">
                <a:latin typeface="Garamond" pitchFamily="18" charset="0"/>
              </a:rPr>
              <a:t> </a:t>
            </a:r>
            <a:r>
              <a:rPr lang="en-US" sz="2400" b="1" u="sng" dirty="0" smtClean="0">
                <a:latin typeface="Garamond" pitchFamily="18" charset="0"/>
              </a:rPr>
              <a:t>dated 31.03.2021</a:t>
            </a:r>
            <a:endParaRPr lang="en-US" sz="2000" b="1" u="sn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162" y="911225"/>
            <a:ext cx="10515600" cy="4937640"/>
          </a:xfrm>
        </p:spPr>
        <p:txBody>
          <a:bodyPr/>
          <a:lstStyle/>
          <a:p>
            <a:pPr algn="just">
              <a:buFont typeface="Wingdings" panose="05000000000000000000" pitchFamily="2" charset="2"/>
              <a:buChar char="Ø"/>
            </a:pPr>
            <a:r>
              <a:rPr lang="en-US" sz="2000" dirty="0">
                <a:latin typeface="Garamond" pitchFamily="18" charset="0"/>
              </a:rPr>
              <a:t>It may be noted that CEA, representative of thermal generating utilities, equipment manufacturers and suppliers/ vendors were not consulted during preparation of new environment norms 2015 about  status/ requirement of the basic infrastructure for meeting SO2 norms by all TPP in one go which might be the main reason for missing the target 2017 or 2022. </a:t>
            </a:r>
          </a:p>
          <a:p>
            <a:pPr algn="just">
              <a:buFont typeface="Wingdings" panose="05000000000000000000" pitchFamily="2" charset="2"/>
              <a:buChar char="Ø"/>
            </a:pPr>
            <a:r>
              <a:rPr lang="en-US" sz="2000" dirty="0">
                <a:latin typeface="Garamond" pitchFamily="18" charset="0"/>
              </a:rPr>
              <a:t>The kind of infrastructure required for 180000 MW thermal capacity (470 units) can easily be understood from Table where the requirement (in Metric </a:t>
            </a:r>
            <a:r>
              <a:rPr lang="en-US" sz="2000" dirty="0" err="1">
                <a:latin typeface="Garamond" pitchFamily="18" charset="0"/>
              </a:rPr>
              <a:t>Tonnes</a:t>
            </a:r>
            <a:r>
              <a:rPr lang="en-US" sz="2000" dirty="0">
                <a:latin typeface="Garamond" pitchFamily="18" charset="0"/>
              </a:rPr>
              <a:t>) of materials for a typical FGD system for a 2x500 MW TPS is estimated. </a:t>
            </a:r>
          </a:p>
          <a:p>
            <a:endParaRPr lang="en-US" dirty="0"/>
          </a:p>
        </p:txBody>
      </p:sp>
      <p:graphicFrame>
        <p:nvGraphicFramePr>
          <p:cNvPr id="2" name="Table 1">
            <a:extLst>
              <a:ext uri="{FF2B5EF4-FFF2-40B4-BE49-F238E27FC236}">
                <a16:creationId xmlns:a16="http://schemas.microsoft.com/office/drawing/2014/main" id="{BE0C4355-D04D-432F-ABBE-3D9C133DE810}"/>
              </a:ext>
            </a:extLst>
          </p:cNvPr>
          <p:cNvGraphicFramePr>
            <a:graphicFrameLocks noGrp="1"/>
          </p:cNvGraphicFramePr>
          <p:nvPr>
            <p:extLst>
              <p:ext uri="{D42A27DB-BD31-4B8C-83A1-F6EECF244321}">
                <p14:modId xmlns:p14="http://schemas.microsoft.com/office/powerpoint/2010/main" val="2172791678"/>
              </p:ext>
            </p:extLst>
          </p:nvPr>
        </p:nvGraphicFramePr>
        <p:xfrm>
          <a:off x="766025" y="3138615"/>
          <a:ext cx="7183488" cy="3300822"/>
        </p:xfrm>
        <a:graphic>
          <a:graphicData uri="http://schemas.openxmlformats.org/drawingml/2006/table">
            <a:tbl>
              <a:tblPr firstRow="1" firstCol="1" lastRow="1" lastCol="1" bandRow="1" bandCol="1"/>
              <a:tblGrid>
                <a:gridCol w="1165143">
                  <a:extLst>
                    <a:ext uri="{9D8B030D-6E8A-4147-A177-3AD203B41FA5}">
                      <a16:colId xmlns:a16="http://schemas.microsoft.com/office/drawing/2014/main" val="3290691592"/>
                    </a:ext>
                  </a:extLst>
                </a:gridCol>
                <a:gridCol w="3365589">
                  <a:extLst>
                    <a:ext uri="{9D8B030D-6E8A-4147-A177-3AD203B41FA5}">
                      <a16:colId xmlns:a16="http://schemas.microsoft.com/office/drawing/2014/main" val="3739122592"/>
                    </a:ext>
                  </a:extLst>
                </a:gridCol>
                <a:gridCol w="2652756">
                  <a:extLst>
                    <a:ext uri="{9D8B030D-6E8A-4147-A177-3AD203B41FA5}">
                      <a16:colId xmlns:a16="http://schemas.microsoft.com/office/drawing/2014/main" val="2837651174"/>
                    </a:ext>
                  </a:extLst>
                </a:gridCol>
              </a:tblGrid>
              <a:tr h="252417">
                <a:tc>
                  <a:txBody>
                    <a:bodyPr/>
                    <a:lstStyle/>
                    <a:p>
                      <a:pPr marL="126365" marR="292735" algn="ctr">
                        <a:lnSpc>
                          <a:spcPts val="1265"/>
                        </a:lnSpc>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Sl.</a:t>
                      </a:r>
                      <a:r>
                        <a:rPr lang="en-US" sz="1200" spc="-6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No.</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09930">
                        <a:lnSpc>
                          <a:spcPts val="1265"/>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Major</a:t>
                      </a:r>
                      <a:r>
                        <a:rPr lang="en-US" sz="1200" spc="-4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Materials</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39395">
                        <a:lnSpc>
                          <a:spcPts val="1265"/>
                        </a:lnSpc>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Materials Requirement</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2326469"/>
                  </a:ext>
                </a:extLst>
              </a:tr>
              <a:tr h="256115">
                <a:tc>
                  <a:txBody>
                    <a:bodyPr/>
                    <a:lstStyle/>
                    <a:p>
                      <a:pPr marR="165100" algn="ctr">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Cement</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25000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3123117"/>
                  </a:ext>
                </a:extLst>
              </a:tr>
              <a:tr h="247792">
                <a:tc>
                  <a:txBody>
                    <a:bodyPr/>
                    <a:lstStyle/>
                    <a:p>
                      <a:pPr marL="125730" marR="292735" algn="ctr">
                        <a:lnSpc>
                          <a:spcPts val="1240"/>
                        </a:lnSpc>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ii</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4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Structural</a:t>
                      </a:r>
                      <a:r>
                        <a:rPr lang="en-US" sz="1200" spc="-1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Steel</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15000</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1188136"/>
                  </a:ext>
                </a:extLst>
              </a:tr>
              <a:tr h="260736">
                <a:tc>
                  <a:txBody>
                    <a:bodyPr/>
                    <a:lstStyle/>
                    <a:p>
                      <a:pPr marL="121285" marR="292735" algn="ctr">
                        <a:lnSpc>
                          <a:spcPts val="1290"/>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iii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Reinforcement</a:t>
                      </a:r>
                      <a:r>
                        <a:rPr lang="en-US" sz="1200" spc="6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steel</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5750-6000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7237624"/>
                  </a:ext>
                </a:extLst>
              </a:tr>
              <a:tr h="247792">
                <a:tc>
                  <a:txBody>
                    <a:bodyPr/>
                    <a:lstStyle/>
                    <a:p>
                      <a:pPr marL="125730" marR="292735" algn="ctr">
                        <a:lnSpc>
                          <a:spcPts val="1245"/>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iv</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45"/>
                        </a:lnSpc>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Stainless</a:t>
                      </a:r>
                      <a:r>
                        <a:rPr lang="en-US" sz="12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steel</a:t>
                      </a:r>
                      <a:r>
                        <a:rPr lang="en-US" sz="1200" spc="-2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&amp;</a:t>
                      </a:r>
                      <a:r>
                        <a:rPr lang="en-US" sz="1200" spc="-2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plates</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5"/>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350-400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300750"/>
                  </a:ext>
                </a:extLst>
              </a:tr>
              <a:tr h="257039">
                <a:tc>
                  <a:txBody>
                    <a:bodyPr/>
                    <a:lstStyle/>
                    <a:p>
                      <a:pPr marR="164465" algn="ctr">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v</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Aluminum</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50-70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9130090"/>
                  </a:ext>
                </a:extLst>
              </a:tr>
              <a:tr h="256115">
                <a:tc>
                  <a:txBody>
                    <a:bodyPr/>
                    <a:lstStyle/>
                    <a:p>
                      <a:pPr marL="125730" marR="292735" algn="ctr">
                        <a:lnSpc>
                          <a:spcPts val="1290"/>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vi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Casting</a:t>
                      </a:r>
                      <a:r>
                        <a:rPr lang="en-US" sz="1200" spc="1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200" spc="2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Forgings</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5516021"/>
                  </a:ext>
                </a:extLst>
              </a:tr>
              <a:tr h="501134">
                <a:tc>
                  <a:txBody>
                    <a:bodyPr/>
                    <a:lstStyle/>
                    <a:p>
                      <a:pPr marL="121285" marR="292735" algn="ctr">
                        <a:lnSpc>
                          <a:spcPts val="1290"/>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vii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85"/>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Casting</a:t>
                      </a:r>
                      <a:r>
                        <a:rPr lang="en-US" sz="1200" spc="1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200" spc="3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Forgings</a:t>
                      </a:r>
                      <a:r>
                        <a:rPr lang="en-US" sz="1200" spc="2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special</a:t>
                      </a:r>
                      <a:r>
                        <a:rPr lang="en-US" sz="1200" spc="2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alloy</a:t>
                      </a:r>
                      <a:r>
                        <a:rPr lang="en-US" sz="1200" spc="3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67310">
                        <a:lnSpc>
                          <a:spcPts val="1325"/>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Duplex</a:t>
                      </a:r>
                      <a:r>
                        <a:rPr lang="en-US" sz="1200" spc="1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stainless</a:t>
                      </a:r>
                      <a:r>
                        <a:rPr lang="en-US" sz="1200" spc="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steel</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50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7003250"/>
                  </a:ext>
                </a:extLst>
              </a:tr>
              <a:tr h="260736">
                <a:tc>
                  <a:txBody>
                    <a:bodyPr/>
                    <a:lstStyle/>
                    <a:p>
                      <a:pPr marL="122555" marR="292735" algn="ctr">
                        <a:lnSpc>
                          <a:spcPts val="1290"/>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viii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Tube</a:t>
                      </a:r>
                      <a:r>
                        <a:rPr lang="en-US" sz="1200" spc="-5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&amp;</a:t>
                      </a:r>
                      <a:r>
                        <a:rPr lang="en-US" sz="1200" spc="-5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Pipes</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600-800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1831950"/>
                  </a:ext>
                </a:extLst>
              </a:tr>
              <a:tr h="247792">
                <a:tc>
                  <a:txBody>
                    <a:bodyPr/>
                    <a:lstStyle/>
                    <a:p>
                      <a:pPr marL="125730" marR="292735" algn="ctr">
                        <a:lnSpc>
                          <a:spcPts val="1245"/>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xi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45"/>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BQ</a:t>
                      </a:r>
                      <a:r>
                        <a:rPr lang="en-US" sz="1200" spc="-5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Plates</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5"/>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7178908"/>
                  </a:ext>
                </a:extLst>
              </a:tr>
              <a:tr h="257039">
                <a:tc>
                  <a:txBody>
                    <a:bodyPr/>
                    <a:lstStyle/>
                    <a:p>
                      <a:pPr marR="165735" algn="ctr">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C276</a:t>
                      </a:r>
                      <a:r>
                        <a:rPr lang="en-US" sz="1200" spc="-5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clad/sheet</a:t>
                      </a:r>
                      <a:r>
                        <a:rPr lang="en-US" sz="1200" spc="-3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for</a:t>
                      </a:r>
                      <a:r>
                        <a:rPr lang="en-US" sz="1200" spc="-5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absorber</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350-375</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8364380"/>
                  </a:ext>
                </a:extLst>
              </a:tr>
              <a:tr h="256115">
                <a:tc>
                  <a:txBody>
                    <a:bodyPr/>
                    <a:lstStyle/>
                    <a:p>
                      <a:pPr marL="125730" marR="292735" algn="ctr">
                        <a:lnSpc>
                          <a:spcPts val="1290"/>
                        </a:lnSpc>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xi</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7310">
                        <a:lnSpc>
                          <a:spcPts val="1290"/>
                        </a:lnSpc>
                      </a:pPr>
                      <a:r>
                        <a:rPr lang="en-US" sz="1200" spc="-5">
                          <a:effectLst/>
                          <a:latin typeface="Times New Roman" panose="02020603050405020304" pitchFamily="18" charset="0"/>
                          <a:ea typeface="Times New Roman" panose="02020603050405020304" pitchFamily="18" charset="0"/>
                          <a:cs typeface="Times New Roman" panose="02020603050405020304" pitchFamily="18" charset="0"/>
                        </a:rPr>
                        <a:t>Titanium</a:t>
                      </a:r>
                      <a:r>
                        <a:rPr lang="en-US" sz="1200" spc="-5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Gr2</a:t>
                      </a:r>
                      <a:r>
                        <a:rPr lang="en-US" sz="1200" spc="-7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for</a:t>
                      </a:r>
                      <a:r>
                        <a:rPr lang="en-US" sz="1200" spc="-55">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ducting</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90"/>
                        </a:lnSpc>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300-350</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6518901"/>
                  </a:ext>
                </a:extLst>
              </a:tr>
            </a:tbl>
          </a:graphicData>
        </a:graphic>
      </p:graphicFrame>
      <p:sp>
        <p:nvSpPr>
          <p:cNvPr id="5" name="Rectangle 4"/>
          <p:cNvSpPr/>
          <p:nvPr/>
        </p:nvSpPr>
        <p:spPr>
          <a:xfrm>
            <a:off x="1029291" y="163383"/>
            <a:ext cx="9827599"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
        <p:nvSpPr>
          <p:cNvPr id="4" name="Rectangle 3"/>
          <p:cNvSpPr/>
          <p:nvPr/>
        </p:nvSpPr>
        <p:spPr>
          <a:xfrm>
            <a:off x="7970156" y="3078972"/>
            <a:ext cx="3094767" cy="3477875"/>
          </a:xfrm>
          <a:prstGeom prst="rect">
            <a:avLst/>
          </a:prstGeom>
        </p:spPr>
        <p:txBody>
          <a:bodyPr wrap="square">
            <a:spAutoFit/>
          </a:bodyPr>
          <a:lstStyle/>
          <a:p>
            <a:pPr marL="342900" lvl="0" indent="-342900" algn="just">
              <a:buFont typeface="Wingdings" panose="05000000000000000000" pitchFamily="2" charset="2"/>
              <a:buChar char="Ø"/>
            </a:pPr>
            <a:r>
              <a:rPr lang="en-US" sz="2000" dirty="0">
                <a:latin typeface="Garamond" panose="02020404030301010803" pitchFamily="18" charset="0"/>
              </a:rPr>
              <a:t>Even after submitting the ground reality, issue &amp; challenges of FGD implementation, CEA’s apprehension was undermined by not considering proposed graded action plan which may become the reason for missing target 2024 again. </a:t>
            </a:r>
          </a:p>
        </p:txBody>
      </p:sp>
      <p:sp>
        <p:nvSpPr>
          <p:cNvPr id="6" name="Rectangle 5"/>
          <p:cNvSpPr/>
          <p:nvPr/>
        </p:nvSpPr>
        <p:spPr>
          <a:xfrm>
            <a:off x="537206" y="443419"/>
            <a:ext cx="2641351" cy="461665"/>
          </a:xfrm>
          <a:prstGeom prst="rect">
            <a:avLst/>
          </a:prstGeom>
        </p:spPr>
        <p:txBody>
          <a:bodyPr wrap="square">
            <a:spAutoFit/>
          </a:bodyPr>
          <a:lstStyle/>
          <a:p>
            <a:pPr lvl="0" algn="just"/>
            <a:r>
              <a:rPr lang="en-US" sz="2400" b="1" u="sng" dirty="0" smtClean="0">
                <a:latin typeface="Garamond" panose="02020404030301010803" pitchFamily="18" charset="0"/>
              </a:rPr>
              <a:t>Apprehension:</a:t>
            </a:r>
            <a:endParaRPr lang="en-US" sz="2400" b="1" u="sng" dirty="0">
              <a:latin typeface="Garamond" panose="02020404030301010803" pitchFamily="18" charset="0"/>
            </a:endParaRPr>
          </a:p>
        </p:txBody>
      </p:sp>
    </p:spTree>
    <p:extLst>
      <p:ext uri="{BB962C8B-B14F-4D97-AF65-F5344CB8AC3E}">
        <p14:creationId xmlns:p14="http://schemas.microsoft.com/office/powerpoint/2010/main" val="25861255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82700" y="1449858"/>
            <a:ext cx="9613900" cy="5145811"/>
          </a:xfrm>
        </p:spPr>
        <p:txBody>
          <a:bodyPr>
            <a:noAutofit/>
          </a:bodyPr>
          <a:lstStyle/>
          <a:p>
            <a:pPr marL="34290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data was analyzed for an installed capacity of </a:t>
            </a:r>
            <a:r>
              <a:rPr lang="en-US" sz="2000" b="1" dirty="0" smtClean="0">
                <a:latin typeface="Garamond" panose="02020404030301010803" pitchFamily="18" charset="0"/>
              </a:rPr>
              <a:t>123324 MW </a:t>
            </a:r>
            <a:r>
              <a:rPr lang="en-US" sz="2000" dirty="0">
                <a:latin typeface="Garamond" panose="02020404030301010803" pitchFamily="18" charset="0"/>
              </a:rPr>
              <a:t>by CEA and has been tabulated as below. Plant capacity is categorized considering the maximum and average value of SO</a:t>
            </a:r>
            <a:r>
              <a:rPr lang="en-US" sz="2000" baseline="-25000" dirty="0">
                <a:latin typeface="Garamond" panose="02020404030301010803" pitchFamily="18" charset="0"/>
              </a:rPr>
              <a:t>2</a:t>
            </a:r>
            <a:r>
              <a:rPr lang="en-US" sz="2000" dirty="0">
                <a:latin typeface="Garamond" panose="02020404030301010803" pitchFamily="18" charset="0"/>
              </a:rPr>
              <a:t> levels in their vicinity. </a:t>
            </a:r>
            <a:endParaRPr lang="en-US" sz="700" dirty="0">
              <a:latin typeface="Garamond" panose="02020404030301010803" pitchFamily="18" charset="0"/>
            </a:endParaRPr>
          </a:p>
          <a:p>
            <a:pPr marL="342900" indent="-342900" algn="just">
              <a:buFont typeface="Wingdings" panose="05000000000000000000" pitchFamily="2" charset="2"/>
              <a:buChar char="Ø"/>
            </a:pPr>
            <a:r>
              <a:rPr lang="en-US" sz="2000" dirty="0">
                <a:latin typeface="Garamond" panose="02020404030301010803" pitchFamily="18" charset="0"/>
              </a:rPr>
              <a:t>Thermal Power Plant capacity categorized considering the average value of SO</a:t>
            </a:r>
            <a:r>
              <a:rPr lang="en-US" sz="2000" baseline="-25000" dirty="0">
                <a:latin typeface="Garamond" panose="02020404030301010803" pitchFamily="18" charset="0"/>
              </a:rPr>
              <a:t>2</a:t>
            </a:r>
            <a:r>
              <a:rPr lang="en-US" sz="2000" dirty="0">
                <a:latin typeface="Garamond" panose="02020404030301010803" pitchFamily="18" charset="0"/>
              </a:rPr>
              <a:t> levels in their vicinity.</a:t>
            </a:r>
          </a:p>
          <a:p>
            <a:pPr algn="l"/>
            <a:endParaRPr lang="en-US" sz="2000" dirty="0">
              <a:latin typeface="Garamond" panose="02020404030301010803" pitchFamily="18" charset="0"/>
            </a:endParaRPr>
          </a:p>
          <a:p>
            <a:pPr algn="l"/>
            <a:endParaRPr lang="en-US" sz="2000" dirty="0">
              <a:latin typeface="Garamond" panose="02020404030301010803" pitchFamily="18" charset="0"/>
            </a:endParaRPr>
          </a:p>
          <a:p>
            <a:pPr algn="l"/>
            <a:endParaRPr lang="en-US" sz="2000" dirty="0">
              <a:latin typeface="Garamond" panose="02020404030301010803" pitchFamily="18" charset="0"/>
            </a:endParaRPr>
          </a:p>
          <a:p>
            <a:pPr lvl="0" algn="l"/>
            <a:endParaRPr lang="en-US" sz="2000" dirty="0">
              <a:latin typeface="Garamond" panose="02020404030301010803" pitchFamily="18" charset="0"/>
            </a:endParaRPr>
          </a:p>
        </p:txBody>
      </p:sp>
      <p:graphicFrame>
        <p:nvGraphicFramePr>
          <p:cNvPr id="2" name="Table 1">
            <a:extLst>
              <a:ext uri="{FF2B5EF4-FFF2-40B4-BE49-F238E27FC236}">
                <a16:creationId xmlns:a16="http://schemas.microsoft.com/office/drawing/2014/main" id="{7EA4CA62-791F-4B16-82C3-39F7582B91A7}"/>
              </a:ext>
            </a:extLst>
          </p:cNvPr>
          <p:cNvGraphicFramePr>
            <a:graphicFrameLocks noGrp="1"/>
          </p:cNvGraphicFramePr>
          <p:nvPr>
            <p:extLst>
              <p:ext uri="{D42A27DB-BD31-4B8C-83A1-F6EECF244321}">
                <p14:modId xmlns:p14="http://schemas.microsoft.com/office/powerpoint/2010/main" val="3480087829"/>
              </p:ext>
            </p:extLst>
          </p:nvPr>
        </p:nvGraphicFramePr>
        <p:xfrm>
          <a:off x="1489505" y="3446506"/>
          <a:ext cx="9115424" cy="1930908"/>
        </p:xfrm>
        <a:graphic>
          <a:graphicData uri="http://schemas.openxmlformats.org/drawingml/2006/table">
            <a:tbl>
              <a:tblPr firstRow="1" firstCol="1" bandRow="1"/>
              <a:tblGrid>
                <a:gridCol w="1383965">
                  <a:extLst>
                    <a:ext uri="{9D8B030D-6E8A-4147-A177-3AD203B41FA5}">
                      <a16:colId xmlns:a16="http://schemas.microsoft.com/office/drawing/2014/main" val="2831503310"/>
                    </a:ext>
                  </a:extLst>
                </a:gridCol>
                <a:gridCol w="1303816">
                  <a:extLst>
                    <a:ext uri="{9D8B030D-6E8A-4147-A177-3AD203B41FA5}">
                      <a16:colId xmlns:a16="http://schemas.microsoft.com/office/drawing/2014/main" val="4256432883"/>
                    </a:ext>
                  </a:extLst>
                </a:gridCol>
                <a:gridCol w="1307202">
                  <a:extLst>
                    <a:ext uri="{9D8B030D-6E8A-4147-A177-3AD203B41FA5}">
                      <a16:colId xmlns:a16="http://schemas.microsoft.com/office/drawing/2014/main" val="3039017451"/>
                    </a:ext>
                  </a:extLst>
                </a:gridCol>
                <a:gridCol w="1307202">
                  <a:extLst>
                    <a:ext uri="{9D8B030D-6E8A-4147-A177-3AD203B41FA5}">
                      <a16:colId xmlns:a16="http://schemas.microsoft.com/office/drawing/2014/main" val="4079525379"/>
                    </a:ext>
                  </a:extLst>
                </a:gridCol>
                <a:gridCol w="1307202">
                  <a:extLst>
                    <a:ext uri="{9D8B030D-6E8A-4147-A177-3AD203B41FA5}">
                      <a16:colId xmlns:a16="http://schemas.microsoft.com/office/drawing/2014/main" val="286253216"/>
                    </a:ext>
                  </a:extLst>
                </a:gridCol>
                <a:gridCol w="1546518">
                  <a:extLst>
                    <a:ext uri="{9D8B030D-6E8A-4147-A177-3AD203B41FA5}">
                      <a16:colId xmlns:a16="http://schemas.microsoft.com/office/drawing/2014/main" val="1303057755"/>
                    </a:ext>
                  </a:extLst>
                </a:gridCol>
                <a:gridCol w="959519">
                  <a:extLst>
                    <a:ext uri="{9D8B030D-6E8A-4147-A177-3AD203B41FA5}">
                      <a16:colId xmlns:a16="http://schemas.microsoft.com/office/drawing/2014/main" val="3952161504"/>
                    </a:ext>
                  </a:extLst>
                </a:gridCol>
              </a:tblGrid>
              <a:tr h="589407">
                <a:tc>
                  <a:txBody>
                    <a:bodyPr/>
                    <a:lstStyle/>
                    <a:p>
                      <a:pPr algn="ctr" fontAlgn="t"/>
                      <a:r>
                        <a:rPr lang="en-US" sz="2000" b="1" u="none" strike="noStrike" dirty="0" smtClean="0">
                          <a:effectLst/>
                          <a:latin typeface="Garamond" panose="02020404030301010803" pitchFamily="18" charset="0"/>
                        </a:rPr>
                        <a:t>SO</a:t>
                      </a:r>
                      <a:r>
                        <a:rPr lang="en-US" sz="2000" b="1" u="none" strike="noStrike" baseline="-40000" dirty="0" smtClean="0">
                          <a:effectLst/>
                          <a:latin typeface="Garamond" panose="02020404030301010803" pitchFamily="18" charset="0"/>
                        </a:rPr>
                        <a:t>2</a:t>
                      </a:r>
                      <a:r>
                        <a:rPr lang="en-US" sz="2000" b="1" u="none" strike="noStrike" dirty="0" smtClean="0">
                          <a:effectLst/>
                          <a:latin typeface="Garamond" panose="02020404030301010803" pitchFamily="18" charset="0"/>
                        </a:rPr>
                        <a:t> Avg. </a:t>
                      </a:r>
                      <a:r>
                        <a:rPr lang="el-GR" sz="2000" b="1" u="none" strike="noStrike" dirty="0" smtClean="0">
                          <a:effectLst/>
                          <a:latin typeface="Garamond" panose="02020404030301010803" pitchFamily="18" charset="0"/>
                        </a:rPr>
                        <a:t>(μ</a:t>
                      </a:r>
                      <a:r>
                        <a:rPr lang="en-US" sz="2000" b="1" u="none" strike="noStrike" dirty="0" smtClean="0">
                          <a:effectLst/>
                          <a:latin typeface="Garamond" panose="02020404030301010803" pitchFamily="18" charset="0"/>
                        </a:rPr>
                        <a:t>g/m3)</a:t>
                      </a:r>
                      <a:endParaRPr lang="en-US" sz="2000" b="1" i="0" u="none" strike="noStrike" dirty="0">
                        <a:solidFill>
                          <a:srgbClr val="000000"/>
                        </a:solidFill>
                        <a:effectLst/>
                        <a:latin typeface="Garamond" panose="02020404030301010803"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nSpc>
                          <a:spcPct val="107000"/>
                        </a:lnSpc>
                        <a:spcAft>
                          <a:spcPts val="800"/>
                        </a:spcAft>
                      </a:pPr>
                      <a:r>
                        <a:rPr lang="en-IN" sz="2000" b="1" dirty="0">
                          <a:effectLst/>
                          <a:latin typeface="Garamond" pitchFamily="18" charset="0"/>
                          <a:ea typeface="Calibri" panose="020F0502020204030204" pitchFamily="34" charset="0"/>
                          <a:cs typeface="Times New Roman" panose="02020603050405020304" pitchFamily="18" charset="0"/>
                        </a:rPr>
                        <a:t>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nSpc>
                          <a:spcPct val="107000"/>
                        </a:lnSpc>
                        <a:spcAft>
                          <a:spcPts val="800"/>
                        </a:spcAft>
                      </a:pPr>
                      <a:r>
                        <a:rPr lang="en-IN" sz="2000" b="1" dirty="0">
                          <a:effectLst/>
                          <a:latin typeface="Garamond" pitchFamily="18" charset="0"/>
                          <a:ea typeface="Calibri" panose="020F0502020204030204" pitchFamily="34" charset="0"/>
                          <a:cs typeface="Times New Roman" panose="02020603050405020304" pitchFamily="18" charset="0"/>
                        </a:rPr>
                        <a:t>20.01-40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nSpc>
                          <a:spcPct val="107000"/>
                        </a:lnSpc>
                        <a:spcAft>
                          <a:spcPts val="800"/>
                        </a:spcAft>
                      </a:pPr>
                      <a:r>
                        <a:rPr lang="en-IN" sz="2000" b="1" dirty="0">
                          <a:effectLst/>
                          <a:latin typeface="Garamond" pitchFamily="18" charset="0"/>
                          <a:ea typeface="Calibri" panose="020F0502020204030204" pitchFamily="34" charset="0"/>
                          <a:cs typeface="Times New Roman" panose="02020603050405020304" pitchFamily="18" charset="0"/>
                        </a:rPr>
                        <a:t>40.01-80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800"/>
                        </a:spcAft>
                      </a:pPr>
                      <a:r>
                        <a:rPr lang="en-IN" sz="2000" b="1" dirty="0">
                          <a:effectLst/>
                          <a:latin typeface="Garamond" pitchFamily="18" charset="0"/>
                          <a:ea typeface="Calibri" panose="020F0502020204030204" pitchFamily="34" charset="0"/>
                          <a:cs typeface="Times New Roman" panose="02020603050405020304" pitchFamily="18" charset="0"/>
                        </a:rPr>
                        <a:t>80.01-380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nSpc>
                          <a:spcPct val="107000"/>
                        </a:lnSpc>
                        <a:spcAft>
                          <a:spcPts val="800"/>
                        </a:spcAft>
                      </a:pPr>
                      <a:r>
                        <a:rPr lang="en-IN" sz="2000" b="1" dirty="0">
                          <a:effectLst/>
                          <a:latin typeface="Garamond" pitchFamily="18" charset="0"/>
                          <a:ea typeface="Calibri" panose="020F0502020204030204" pitchFamily="34" charset="0"/>
                          <a:cs typeface="Times New Roman" panose="02020603050405020304" pitchFamily="18" charset="0"/>
                        </a:rPr>
                        <a:t>380.01-1600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nSpc>
                          <a:spcPct val="107000"/>
                        </a:lnSpc>
                        <a:spcAft>
                          <a:spcPts val="800"/>
                        </a:spcAft>
                      </a:pPr>
                      <a:r>
                        <a:rPr lang="en-IN" sz="2000" b="1" dirty="0">
                          <a:effectLst/>
                          <a:latin typeface="Garamond" pitchFamily="18" charset="0"/>
                          <a:ea typeface="Calibri" panose="020F0502020204030204" pitchFamily="34" charset="0"/>
                          <a:cs typeface="Times New Roman" panose="02020603050405020304" pitchFamily="18" charset="0"/>
                        </a:rPr>
                        <a:t>&gt;1600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29046263"/>
                  </a:ext>
                </a:extLst>
              </a:tr>
              <a:tr h="589407">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Thermal Capacity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92256.5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27287.5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2940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840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70426708"/>
                  </a:ext>
                </a:extLst>
              </a:tr>
              <a:tr h="669036">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Percentage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IN" sz="2000">
                          <a:effectLst/>
                          <a:latin typeface="Garamond" pitchFamily="18" charset="0"/>
                          <a:ea typeface="Calibri" panose="020F0502020204030204" pitchFamily="34" charset="0"/>
                          <a:cs typeface="Times New Roman" panose="02020603050405020304" pitchFamily="18" charset="0"/>
                        </a:rPr>
                        <a:t>74.8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22.12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0.68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2349633"/>
                  </a:ext>
                </a:extLst>
              </a:tr>
            </a:tbl>
          </a:graphicData>
        </a:graphic>
      </p:graphicFrame>
      <p:sp>
        <p:nvSpPr>
          <p:cNvPr id="9" name="Title 1"/>
          <p:cNvSpPr txBox="1">
            <a:spLocks/>
          </p:cNvSpPr>
          <p:nvPr/>
        </p:nvSpPr>
        <p:spPr>
          <a:xfrm>
            <a:off x="1511643" y="663145"/>
            <a:ext cx="9144000" cy="414389"/>
          </a:xfrm>
          <a:prstGeom prst="rect">
            <a:avLst/>
          </a:prstGeom>
        </p:spPr>
        <p:txBody>
          <a:bodyPr vert="horz" lIns="91440" tIns="45720" rIns="91440" bIns="45720" rtlCol="0" anchor="b">
            <a:noAutofit/>
          </a:body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IN" sz="2400" b="1" i="0" u="sng" strike="noStrike" kern="1200" cap="none" spc="0" normalizeH="0" baseline="0" noProof="0" dirty="0" smtClean="0">
                <a:ln>
                  <a:noFill/>
                </a:ln>
                <a:solidFill>
                  <a:srgbClr val="002060"/>
                </a:solidFill>
                <a:effectLst/>
                <a:uLnTx/>
                <a:uFillTx/>
                <a:latin typeface="Garamond" panose="02020404030301010803" pitchFamily="18" charset="0"/>
                <a:ea typeface="+mj-ea"/>
                <a:cs typeface="+mj-cs"/>
              </a:rPr>
              <a:t>Ambient Air Quality of Thermal Power Plants</a:t>
            </a:r>
            <a:endParaRPr kumimoji="0" lang="en-US" sz="2400" b="0" i="0" u="sng" strike="noStrike" kern="1200" cap="none" spc="0" normalizeH="0" baseline="0" noProof="0" dirty="0">
              <a:ln>
                <a:noFill/>
              </a:ln>
              <a:solidFill>
                <a:srgbClr val="002060"/>
              </a:solidFill>
              <a:effectLst/>
              <a:uLnTx/>
              <a:uFillTx/>
              <a:latin typeface="Garamond" panose="02020404030301010803" pitchFamily="18" charset="0"/>
              <a:ea typeface="+mj-ea"/>
              <a:cs typeface="+mj-cs"/>
            </a:endParaRPr>
          </a:p>
        </p:txBody>
      </p:sp>
      <p:sp>
        <p:nvSpPr>
          <p:cNvPr id="7" name="Rectangle 6"/>
          <p:cNvSpPr/>
          <p:nvPr/>
        </p:nvSpPr>
        <p:spPr>
          <a:xfrm>
            <a:off x="1029291" y="163383"/>
            <a:ext cx="9827599"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544036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1725" y="1632548"/>
            <a:ext cx="9963776" cy="707886"/>
          </a:xfrm>
          <a:prstGeom prst="rect">
            <a:avLst/>
          </a:prstGeom>
        </p:spPr>
        <p:txBody>
          <a:bodyPr wrap="square">
            <a:spAutoFit/>
          </a:bodyPr>
          <a:lstStyle/>
          <a:p>
            <a:pPr marL="342900" indent="-342900" algn="just">
              <a:buFont typeface="Wingdings" panose="05000000000000000000" pitchFamily="2" charset="2"/>
              <a:buChar char="Ø"/>
            </a:pPr>
            <a:r>
              <a:rPr lang="en-US" sz="2000" dirty="0">
                <a:latin typeface="Garamond" panose="02020404030301010803" pitchFamily="18" charset="0"/>
              </a:rPr>
              <a:t>Thermal Power Plant capacity categorized considering mainly the maximum levels of SO</a:t>
            </a:r>
            <a:r>
              <a:rPr lang="en-US" sz="2000" baseline="-25000" dirty="0">
                <a:latin typeface="Garamond" panose="02020404030301010803" pitchFamily="18" charset="0"/>
              </a:rPr>
              <a:t>2</a:t>
            </a:r>
            <a:r>
              <a:rPr lang="en-US" sz="2000" dirty="0">
                <a:latin typeface="Garamond" panose="02020404030301010803" pitchFamily="18" charset="0"/>
              </a:rPr>
              <a:t> in their vicinity averaged over a period of one year.</a:t>
            </a:r>
          </a:p>
        </p:txBody>
      </p:sp>
      <p:sp>
        <p:nvSpPr>
          <p:cNvPr id="6" name="Title 1"/>
          <p:cNvSpPr txBox="1">
            <a:spLocks/>
          </p:cNvSpPr>
          <p:nvPr/>
        </p:nvSpPr>
        <p:spPr>
          <a:xfrm>
            <a:off x="1688944" y="12612"/>
            <a:ext cx="9144000" cy="9651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0" dirty="0">
              <a:latin typeface="Garamond" panose="02020404030301010803" pitchFamily="18" charset="0"/>
            </a:endParaRPr>
          </a:p>
        </p:txBody>
      </p:sp>
      <p:graphicFrame>
        <p:nvGraphicFramePr>
          <p:cNvPr id="2" name="Table 1">
            <a:extLst>
              <a:ext uri="{FF2B5EF4-FFF2-40B4-BE49-F238E27FC236}">
                <a16:creationId xmlns:a16="http://schemas.microsoft.com/office/drawing/2014/main" id="{05738FF8-BA47-4A90-8D68-DC44FA8EB953}"/>
              </a:ext>
            </a:extLst>
          </p:cNvPr>
          <p:cNvGraphicFramePr>
            <a:graphicFrameLocks noGrp="1"/>
          </p:cNvGraphicFramePr>
          <p:nvPr>
            <p:extLst>
              <p:ext uri="{D42A27DB-BD31-4B8C-83A1-F6EECF244321}">
                <p14:modId xmlns:p14="http://schemas.microsoft.com/office/powerpoint/2010/main" val="1935946137"/>
              </p:ext>
            </p:extLst>
          </p:nvPr>
        </p:nvGraphicFramePr>
        <p:xfrm>
          <a:off x="1495425" y="2562999"/>
          <a:ext cx="9337519" cy="1941321"/>
        </p:xfrm>
        <a:graphic>
          <a:graphicData uri="http://schemas.openxmlformats.org/drawingml/2006/table">
            <a:tbl>
              <a:tblPr firstRow="1" firstCol="1" bandRow="1"/>
              <a:tblGrid>
                <a:gridCol w="1418840">
                  <a:extLst>
                    <a:ext uri="{9D8B030D-6E8A-4147-A177-3AD203B41FA5}">
                      <a16:colId xmlns:a16="http://schemas.microsoft.com/office/drawing/2014/main" val="28326311"/>
                    </a:ext>
                  </a:extLst>
                </a:gridCol>
                <a:gridCol w="1337896">
                  <a:extLst>
                    <a:ext uri="{9D8B030D-6E8A-4147-A177-3AD203B41FA5}">
                      <a16:colId xmlns:a16="http://schemas.microsoft.com/office/drawing/2014/main" val="936449002"/>
                    </a:ext>
                  </a:extLst>
                </a:gridCol>
                <a:gridCol w="1336740">
                  <a:extLst>
                    <a:ext uri="{9D8B030D-6E8A-4147-A177-3AD203B41FA5}">
                      <a16:colId xmlns:a16="http://schemas.microsoft.com/office/drawing/2014/main" val="1125906970"/>
                    </a:ext>
                  </a:extLst>
                </a:gridCol>
                <a:gridCol w="1336740">
                  <a:extLst>
                    <a:ext uri="{9D8B030D-6E8A-4147-A177-3AD203B41FA5}">
                      <a16:colId xmlns:a16="http://schemas.microsoft.com/office/drawing/2014/main" val="3909571294"/>
                    </a:ext>
                  </a:extLst>
                </a:gridCol>
                <a:gridCol w="1336740">
                  <a:extLst>
                    <a:ext uri="{9D8B030D-6E8A-4147-A177-3AD203B41FA5}">
                      <a16:colId xmlns:a16="http://schemas.microsoft.com/office/drawing/2014/main" val="2052803295"/>
                    </a:ext>
                  </a:extLst>
                </a:gridCol>
                <a:gridCol w="1587667">
                  <a:extLst>
                    <a:ext uri="{9D8B030D-6E8A-4147-A177-3AD203B41FA5}">
                      <a16:colId xmlns:a16="http://schemas.microsoft.com/office/drawing/2014/main" val="3363678971"/>
                    </a:ext>
                  </a:extLst>
                </a:gridCol>
                <a:gridCol w="982896">
                  <a:extLst>
                    <a:ext uri="{9D8B030D-6E8A-4147-A177-3AD203B41FA5}">
                      <a16:colId xmlns:a16="http://schemas.microsoft.com/office/drawing/2014/main" val="2928284343"/>
                    </a:ext>
                  </a:extLst>
                </a:gridCol>
              </a:tblGrid>
              <a:tr h="858916">
                <a:tc>
                  <a:txBody>
                    <a:bodyPr/>
                    <a:lstStyle/>
                    <a:p>
                      <a:pPr algn="ctr" fontAlgn="t"/>
                      <a:r>
                        <a:rPr lang="en-US" sz="2000" b="1" u="none" strike="noStrike" dirty="0" smtClean="0">
                          <a:effectLst/>
                          <a:latin typeface="Garamond" panose="02020404030301010803" pitchFamily="18" charset="0"/>
                        </a:rPr>
                        <a:t>SO</a:t>
                      </a:r>
                      <a:r>
                        <a:rPr lang="en-US" sz="2000" b="1" u="none" strike="noStrike" baseline="-40000" dirty="0" smtClean="0">
                          <a:effectLst/>
                          <a:latin typeface="Garamond" panose="02020404030301010803" pitchFamily="18" charset="0"/>
                        </a:rPr>
                        <a:t>2</a:t>
                      </a:r>
                      <a:r>
                        <a:rPr lang="en-US" sz="2000" b="1" u="none" strike="noStrike" dirty="0" smtClean="0">
                          <a:effectLst/>
                          <a:latin typeface="Garamond" panose="02020404030301010803" pitchFamily="18" charset="0"/>
                        </a:rPr>
                        <a:t> Max. </a:t>
                      </a:r>
                      <a:r>
                        <a:rPr lang="el-GR" sz="2000" b="1" u="none" strike="noStrike" dirty="0" smtClean="0">
                          <a:effectLst/>
                          <a:latin typeface="Garamond" panose="02020404030301010803" pitchFamily="18" charset="0"/>
                        </a:rPr>
                        <a:t>(μ</a:t>
                      </a:r>
                      <a:r>
                        <a:rPr lang="en-US" sz="2000" b="1" u="none" strike="noStrike" dirty="0" smtClean="0">
                          <a:effectLst/>
                          <a:latin typeface="Garamond" panose="02020404030301010803" pitchFamily="18" charset="0"/>
                        </a:rPr>
                        <a:t>g/m3)</a:t>
                      </a:r>
                      <a:endParaRPr lang="en-US" sz="2000" b="1" i="0" u="none" strike="noStrike" dirty="0">
                        <a:solidFill>
                          <a:srgbClr val="000000"/>
                        </a:solidFill>
                        <a:effectLst/>
                        <a:latin typeface="Garamond" panose="02020404030301010803"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20.01-40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40.01-80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80.01-380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380.01-1600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&gt;1600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800808626"/>
                  </a:ext>
                </a:extLst>
              </a:tr>
              <a:tr h="568325">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Thermal Capacity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37870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43914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26310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15230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23955043"/>
                  </a:ext>
                </a:extLst>
              </a:tr>
              <a:tr h="430133">
                <a:tc>
                  <a:txBody>
                    <a:bodyPr/>
                    <a:lstStyle/>
                    <a:p>
                      <a:pPr>
                        <a:lnSpc>
                          <a:spcPct val="107000"/>
                        </a:lnSpc>
                        <a:spcAft>
                          <a:spcPts val="800"/>
                        </a:spcAft>
                      </a:pPr>
                      <a:r>
                        <a:rPr lang="en-IN" sz="2000">
                          <a:effectLst/>
                          <a:latin typeface="Garamond" pitchFamily="18" charset="0"/>
                          <a:ea typeface="Calibri" panose="020F0502020204030204" pitchFamily="34" charset="0"/>
                          <a:cs typeface="Times New Roman" panose="02020603050405020304" pitchFamily="18" charset="0"/>
                        </a:rPr>
                        <a:t>Percentage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30.70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35.60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21.33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12.34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 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IN" sz="2000" dirty="0">
                          <a:effectLst/>
                          <a:latin typeface="Garamond" pitchFamily="18" charset="0"/>
                          <a:ea typeface="Calibri" panose="020F0502020204030204" pitchFamily="34" charset="0"/>
                          <a:cs typeface="Times New Roman" panose="02020603050405020304" pitchFamily="18" charset="0"/>
                        </a:rPr>
                        <a:t>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23947781"/>
                  </a:ext>
                </a:extLst>
              </a:tr>
            </a:tbl>
          </a:graphicData>
        </a:graphic>
      </p:graphicFrame>
      <p:sp>
        <p:nvSpPr>
          <p:cNvPr id="10" name="Title 1"/>
          <p:cNvSpPr txBox="1">
            <a:spLocks/>
          </p:cNvSpPr>
          <p:nvPr/>
        </p:nvSpPr>
        <p:spPr>
          <a:xfrm>
            <a:off x="1165654" y="1017372"/>
            <a:ext cx="9144000" cy="414389"/>
          </a:xfrm>
          <a:prstGeom prst="rect">
            <a:avLst/>
          </a:prstGeom>
        </p:spPr>
        <p:txBody>
          <a:bodyPr vert="horz" lIns="91440" tIns="45720" rIns="91440" bIns="45720" rtlCol="0" anchor="b">
            <a:noAutofit/>
          </a:body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IN" sz="2400" b="1" i="0" u="sng" strike="noStrike" kern="1200" cap="none" spc="0" normalizeH="0" baseline="0" noProof="0" dirty="0" smtClean="0">
                <a:ln>
                  <a:noFill/>
                </a:ln>
                <a:solidFill>
                  <a:srgbClr val="002060"/>
                </a:solidFill>
                <a:effectLst/>
                <a:uLnTx/>
                <a:uFillTx/>
                <a:latin typeface="Garamond" panose="02020404030301010803" pitchFamily="18" charset="0"/>
                <a:ea typeface="+mj-ea"/>
                <a:cs typeface="+mj-cs"/>
              </a:rPr>
              <a:t>Ambient Air Quality of Thermal Power Plants</a:t>
            </a:r>
            <a:endParaRPr kumimoji="0" lang="en-US" sz="2400" b="0" i="0" u="sng" strike="noStrike" kern="1200" cap="none" spc="0" normalizeH="0" baseline="0" noProof="0" dirty="0">
              <a:ln>
                <a:noFill/>
              </a:ln>
              <a:solidFill>
                <a:srgbClr val="002060"/>
              </a:solidFill>
              <a:effectLst/>
              <a:uLnTx/>
              <a:uFillTx/>
              <a:latin typeface="Garamond" panose="02020404030301010803" pitchFamily="18" charset="0"/>
              <a:ea typeface="+mj-ea"/>
              <a:cs typeface="+mj-cs"/>
            </a:endParaRPr>
          </a:p>
        </p:txBody>
      </p:sp>
      <p:sp>
        <p:nvSpPr>
          <p:cNvPr id="12" name="Rectangle 11"/>
          <p:cNvSpPr/>
          <p:nvPr/>
        </p:nvSpPr>
        <p:spPr>
          <a:xfrm>
            <a:off x="1276864" y="4812611"/>
            <a:ext cx="9605320" cy="369332"/>
          </a:xfrm>
          <a:prstGeom prst="rect">
            <a:avLst/>
          </a:prstGeom>
        </p:spPr>
        <p:txBody>
          <a:bodyPr wrap="square">
            <a:spAutoFit/>
          </a:bodyPr>
          <a:lstStyle/>
          <a:p>
            <a:pPr>
              <a:buFont typeface="Wingdings" pitchFamily="2" charset="2"/>
              <a:buChar char="Ø"/>
            </a:pPr>
            <a:r>
              <a:rPr lang="en-IN" dirty="0" smtClean="0">
                <a:latin typeface="Garamond" panose="02020404030301010803" pitchFamily="18" charset="0"/>
              </a:rPr>
              <a:t> As per the above data, immediate action may have to be considered for a capacity of about </a:t>
            </a:r>
            <a:r>
              <a:rPr lang="en-IN" b="1" dirty="0" smtClean="0">
                <a:latin typeface="Garamond" panose="02020404030301010803" pitchFamily="18" charset="0"/>
              </a:rPr>
              <a:t>12%.</a:t>
            </a:r>
            <a:endParaRPr lang="en-US" dirty="0"/>
          </a:p>
        </p:txBody>
      </p:sp>
      <p:sp>
        <p:nvSpPr>
          <p:cNvPr id="8" name="Rectangle 7"/>
          <p:cNvSpPr/>
          <p:nvPr/>
        </p:nvSpPr>
        <p:spPr>
          <a:xfrm>
            <a:off x="1029291" y="163383"/>
            <a:ext cx="9827599"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12611916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6436" y="1272157"/>
            <a:ext cx="6748849" cy="5326957"/>
          </a:xfrm>
        </p:spPr>
        <p:txBody>
          <a:bodyPr>
            <a:noAutofit/>
          </a:bodyPr>
          <a:lstStyle/>
          <a:p>
            <a:pPr lvl="0">
              <a:buNone/>
            </a:pPr>
            <a:r>
              <a:rPr lang="en-US" sz="2000" b="1" dirty="0" smtClean="0">
                <a:latin typeface="Garamond" pitchFamily="18" charset="0"/>
              </a:rPr>
              <a:t>Wet lime FGD technology</a:t>
            </a:r>
            <a:endParaRPr lang="en-US" sz="2000" dirty="0" smtClean="0">
              <a:latin typeface="Garamond" pitchFamily="18" charset="0"/>
            </a:endParaRPr>
          </a:p>
          <a:p>
            <a:pPr>
              <a:buNone/>
            </a:pPr>
            <a:r>
              <a:rPr lang="en-US" sz="2000" dirty="0" smtClean="0">
                <a:latin typeface="Garamond" pitchFamily="18" charset="0"/>
              </a:rPr>
              <a:t>a.CaCO3(s) + SO2(g) → CaSO3(s) + </a:t>
            </a:r>
            <a:r>
              <a:rPr lang="en-US" sz="2000" dirty="0" smtClean="0">
                <a:solidFill>
                  <a:srgbClr val="C00000"/>
                </a:solidFill>
                <a:latin typeface="Garamond" pitchFamily="18" charset="0"/>
              </a:rPr>
              <a:t>CO2</a:t>
            </a:r>
            <a:r>
              <a:rPr lang="en-US" sz="2000" dirty="0" smtClean="0">
                <a:latin typeface="Garamond" pitchFamily="18" charset="0"/>
              </a:rPr>
              <a:t>(g)</a:t>
            </a:r>
          </a:p>
          <a:p>
            <a:pPr>
              <a:buNone/>
            </a:pPr>
            <a:r>
              <a:rPr lang="en-US" sz="2000" dirty="0" err="1" smtClean="0">
                <a:latin typeface="Garamond" pitchFamily="18" charset="0"/>
              </a:rPr>
              <a:t>b.Ca</a:t>
            </a:r>
            <a:r>
              <a:rPr lang="en-US" sz="2000" dirty="0" smtClean="0">
                <a:latin typeface="Garamond" pitchFamily="18" charset="0"/>
              </a:rPr>
              <a:t>(OH)2(s) + SO2(g) → CaSO3(s) + H2O(l)</a:t>
            </a:r>
          </a:p>
          <a:p>
            <a:pPr>
              <a:buNone/>
            </a:pPr>
            <a:r>
              <a:rPr lang="en-US" sz="2000" dirty="0" smtClean="0">
                <a:latin typeface="Garamond" pitchFamily="18" charset="0"/>
              </a:rPr>
              <a:t>c.CaSO3(</a:t>
            </a:r>
            <a:r>
              <a:rPr lang="en-US" sz="2000" dirty="0" err="1" smtClean="0">
                <a:latin typeface="Garamond" pitchFamily="18" charset="0"/>
              </a:rPr>
              <a:t>aq</a:t>
            </a:r>
            <a:r>
              <a:rPr lang="en-US" sz="2000" dirty="0" smtClean="0">
                <a:latin typeface="Garamond" pitchFamily="18" charset="0"/>
              </a:rPr>
              <a:t>) + 2H2O(l) + ½O2(g) → CaSO4·2H2O(s) (Gypsum)</a:t>
            </a:r>
          </a:p>
          <a:p>
            <a:pPr>
              <a:buNone/>
            </a:pPr>
            <a:r>
              <a:rPr lang="en-US" sz="2000" dirty="0" smtClean="0">
                <a:latin typeface="Garamond" pitchFamily="18" charset="0"/>
              </a:rPr>
              <a:t> </a:t>
            </a:r>
          </a:p>
          <a:p>
            <a:pPr lvl="0">
              <a:buNone/>
            </a:pPr>
            <a:r>
              <a:rPr lang="en-US" sz="2000" b="1" dirty="0" smtClean="0">
                <a:latin typeface="Garamond" pitchFamily="18" charset="0"/>
              </a:rPr>
              <a:t>Dry Sorbent Injection (DSI) FGD technology</a:t>
            </a:r>
            <a:endParaRPr lang="en-US" sz="2000" dirty="0" smtClean="0">
              <a:latin typeface="Garamond" pitchFamily="18" charset="0"/>
            </a:endParaRPr>
          </a:p>
          <a:p>
            <a:pPr>
              <a:buNone/>
            </a:pPr>
            <a:r>
              <a:rPr lang="en-US" sz="2000" dirty="0" smtClean="0">
                <a:latin typeface="Garamond" pitchFamily="18" charset="0"/>
              </a:rPr>
              <a:t>a. 2NaHCO3(s) + heat → Na2CO3(s) + H2O(g) + </a:t>
            </a:r>
            <a:r>
              <a:rPr lang="en-US" sz="2000" dirty="0" smtClean="0">
                <a:solidFill>
                  <a:srgbClr val="C00000"/>
                </a:solidFill>
                <a:latin typeface="Garamond" pitchFamily="18" charset="0"/>
              </a:rPr>
              <a:t>CO2</a:t>
            </a:r>
            <a:r>
              <a:rPr lang="en-US" sz="2000" dirty="0" smtClean="0">
                <a:latin typeface="Garamond" pitchFamily="18" charset="0"/>
              </a:rPr>
              <a:t>(g)</a:t>
            </a:r>
          </a:p>
          <a:p>
            <a:pPr>
              <a:buNone/>
            </a:pPr>
            <a:r>
              <a:rPr lang="en-US" sz="2000" dirty="0" smtClean="0">
                <a:latin typeface="Garamond" pitchFamily="18" charset="0"/>
              </a:rPr>
              <a:t>b. Na2CO3(s) + SO2(g) +1/2(O2)→ Na2SO4(s) + CO2(g) </a:t>
            </a:r>
          </a:p>
          <a:p>
            <a:pPr>
              <a:buNone/>
            </a:pPr>
            <a:r>
              <a:rPr lang="en-US" sz="2000" dirty="0" smtClean="0">
                <a:latin typeface="Garamond" pitchFamily="18" charset="0"/>
              </a:rPr>
              <a:t>c. Na2CO3(s) + SO3(g) → Na2SO4(s) + CO2(g)</a:t>
            </a:r>
          </a:p>
          <a:p>
            <a:pPr>
              <a:buNone/>
            </a:pPr>
            <a:r>
              <a:rPr lang="en-US" sz="2000" dirty="0" smtClean="0">
                <a:latin typeface="Garamond" pitchFamily="18" charset="0"/>
              </a:rPr>
              <a:t> </a:t>
            </a:r>
          </a:p>
          <a:p>
            <a:pPr lvl="0">
              <a:buNone/>
            </a:pPr>
            <a:r>
              <a:rPr lang="en-US" sz="2000" b="1" dirty="0" smtClean="0">
                <a:latin typeface="Garamond" pitchFamily="18" charset="0"/>
              </a:rPr>
              <a:t>Seawater FGD technology</a:t>
            </a:r>
            <a:endParaRPr lang="en-US" sz="2000" dirty="0" smtClean="0">
              <a:latin typeface="Garamond" pitchFamily="18" charset="0"/>
            </a:endParaRPr>
          </a:p>
          <a:p>
            <a:pPr>
              <a:buNone/>
            </a:pPr>
            <a:r>
              <a:rPr lang="en-US" sz="2000" dirty="0" smtClean="0">
                <a:latin typeface="Garamond" pitchFamily="18" charset="0"/>
              </a:rPr>
              <a:t>a. SO2(g) + H2O(l) + ½O2(g) → SO42−(</a:t>
            </a:r>
            <a:r>
              <a:rPr lang="en-US" sz="2000" dirty="0" err="1" smtClean="0">
                <a:latin typeface="Garamond" pitchFamily="18" charset="0"/>
              </a:rPr>
              <a:t>aq</a:t>
            </a:r>
            <a:r>
              <a:rPr lang="en-US" sz="2000" dirty="0" smtClean="0">
                <a:latin typeface="Garamond" pitchFamily="18" charset="0"/>
              </a:rPr>
              <a:t>) + 2H+ </a:t>
            </a:r>
          </a:p>
          <a:p>
            <a:pPr>
              <a:buNone/>
            </a:pPr>
            <a:r>
              <a:rPr lang="en-US" sz="2000" dirty="0" smtClean="0">
                <a:latin typeface="Garamond" pitchFamily="18" charset="0"/>
              </a:rPr>
              <a:t>b. HCO3− + H+ → H2O(l) + </a:t>
            </a:r>
            <a:r>
              <a:rPr lang="en-US" sz="2000" dirty="0" smtClean="0">
                <a:solidFill>
                  <a:srgbClr val="C00000"/>
                </a:solidFill>
                <a:latin typeface="Garamond" pitchFamily="18" charset="0"/>
              </a:rPr>
              <a:t>CO2</a:t>
            </a:r>
            <a:r>
              <a:rPr lang="en-US" sz="2000" dirty="0" smtClean="0">
                <a:latin typeface="Garamond" pitchFamily="18" charset="0"/>
              </a:rPr>
              <a:t>(g)</a:t>
            </a:r>
          </a:p>
          <a:p>
            <a:pPr>
              <a:buNone/>
            </a:pPr>
            <a:r>
              <a:rPr lang="en-US" sz="2000" dirty="0" smtClean="0">
                <a:latin typeface="Garamond" pitchFamily="18" charset="0"/>
              </a:rPr>
              <a:t> </a:t>
            </a:r>
          </a:p>
          <a:p>
            <a:endParaRPr lang="en-US" sz="2000" dirty="0">
              <a:latin typeface="Garamond" pitchFamily="18" charset="0"/>
            </a:endParaRPr>
          </a:p>
        </p:txBody>
      </p:sp>
      <p:sp>
        <p:nvSpPr>
          <p:cNvPr id="4" name="Rectangle 3"/>
          <p:cNvSpPr/>
          <p:nvPr/>
        </p:nvSpPr>
        <p:spPr>
          <a:xfrm>
            <a:off x="912339" y="615562"/>
            <a:ext cx="6255532" cy="461665"/>
          </a:xfrm>
          <a:prstGeom prst="rect">
            <a:avLst/>
          </a:prstGeom>
        </p:spPr>
        <p:txBody>
          <a:bodyPr wrap="square">
            <a:spAutoFit/>
          </a:bodyPr>
          <a:lstStyle/>
          <a:p>
            <a:r>
              <a:rPr lang="en-US" sz="2400" b="1" u="sng" dirty="0" smtClean="0">
                <a:latin typeface="Garamond" pitchFamily="18" charset="0"/>
              </a:rPr>
              <a:t>The chemical equations:</a:t>
            </a:r>
            <a:endParaRPr lang="en-US" sz="2400" b="1" u="sng" dirty="0">
              <a:latin typeface="Garamond" pitchFamily="18" charset="0"/>
            </a:endParaRPr>
          </a:p>
        </p:txBody>
      </p:sp>
      <p:sp>
        <p:nvSpPr>
          <p:cNvPr id="5" name="Rectangle 4"/>
          <p:cNvSpPr/>
          <p:nvPr/>
        </p:nvSpPr>
        <p:spPr>
          <a:xfrm>
            <a:off x="7595285" y="659026"/>
            <a:ext cx="4176585" cy="5940088"/>
          </a:xfrm>
          <a:prstGeom prst="rect">
            <a:avLst/>
          </a:prstGeom>
        </p:spPr>
        <p:txBody>
          <a:bodyPr wrap="square">
            <a:spAutoFit/>
          </a:bodyPr>
          <a:lstStyle/>
          <a:p>
            <a:pPr algn="just">
              <a:buFont typeface="Wingdings" pitchFamily="2" charset="2"/>
              <a:buChar char="Ø"/>
            </a:pPr>
            <a:r>
              <a:rPr lang="en-US" sz="2000" dirty="0" smtClean="0">
                <a:solidFill>
                  <a:srgbClr val="C00000"/>
                </a:solidFill>
                <a:latin typeface="Garamond" panose="02020404030301010803" pitchFamily="18" charset="0"/>
              </a:rPr>
              <a:t>One mole CO2 is being generated by absorption of one mole of SO2 in all desulphurization process. </a:t>
            </a:r>
          </a:p>
          <a:p>
            <a:pPr algn="just">
              <a:buFont typeface="Wingdings" pitchFamily="2" charset="2"/>
              <a:buChar char="Ø"/>
            </a:pPr>
            <a:endParaRPr lang="en-US" sz="2000" dirty="0" smtClean="0">
              <a:solidFill>
                <a:srgbClr val="C00000"/>
              </a:solidFill>
              <a:latin typeface="Garamond" panose="02020404030301010803" pitchFamily="18" charset="0"/>
            </a:endParaRPr>
          </a:p>
          <a:p>
            <a:pPr algn="just">
              <a:buFont typeface="Wingdings" pitchFamily="2" charset="2"/>
              <a:buChar char="Ø"/>
            </a:pPr>
            <a:r>
              <a:rPr lang="en-US" sz="2000" dirty="0" smtClean="0">
                <a:solidFill>
                  <a:srgbClr val="C00000"/>
                </a:solidFill>
                <a:latin typeface="Garamond" panose="02020404030301010803" pitchFamily="18" charset="0"/>
              </a:rPr>
              <a:t>Additional 0.5% CO2 will be produced to neutralize SO2. The coal consumption is also expected to increase up to 1 % (due to APC) depending on the FGD technology and Green House Gas (CO2) will be released additionally due to increased coal consumption. </a:t>
            </a:r>
          </a:p>
          <a:p>
            <a:pPr algn="just">
              <a:buFont typeface="Wingdings" pitchFamily="2" charset="2"/>
              <a:buChar char="Ø"/>
            </a:pPr>
            <a:endParaRPr lang="en-US" sz="2000" dirty="0" smtClean="0">
              <a:solidFill>
                <a:srgbClr val="C00000"/>
              </a:solidFill>
              <a:latin typeface="Garamond" panose="02020404030301010803" pitchFamily="18" charset="0"/>
            </a:endParaRPr>
          </a:p>
          <a:p>
            <a:pPr algn="just">
              <a:buFont typeface="Wingdings" pitchFamily="2" charset="2"/>
              <a:buChar char="Ø"/>
            </a:pPr>
            <a:r>
              <a:rPr lang="en-US" sz="2000" dirty="0" smtClean="0">
                <a:solidFill>
                  <a:srgbClr val="C00000"/>
                </a:solidFill>
                <a:latin typeface="Garamond" panose="02020404030301010803" pitchFamily="18" charset="0"/>
              </a:rPr>
              <a:t>Thus global warming and Climate Change shall be worsen further with the implementation of FGD. </a:t>
            </a:r>
          </a:p>
          <a:p>
            <a:pPr algn="just">
              <a:buFont typeface="Wingdings" pitchFamily="2" charset="2"/>
              <a:buChar char="Ø"/>
            </a:pPr>
            <a:endParaRPr lang="en-US" sz="2000" dirty="0" smtClean="0">
              <a:solidFill>
                <a:srgbClr val="C00000"/>
              </a:solidFill>
              <a:latin typeface="Garamond" panose="02020404030301010803" pitchFamily="18" charset="0"/>
            </a:endParaRPr>
          </a:p>
          <a:p>
            <a:pPr algn="just">
              <a:buFont typeface="Wingdings" pitchFamily="2" charset="2"/>
              <a:buChar char="Ø"/>
            </a:pPr>
            <a:r>
              <a:rPr lang="en-US" sz="2000" dirty="0" smtClean="0">
                <a:solidFill>
                  <a:srgbClr val="C00000"/>
                </a:solidFill>
                <a:latin typeface="Garamond" panose="02020404030301010803" pitchFamily="18" charset="0"/>
              </a:rPr>
              <a:t>The increased APC also reduces the efficiency of power plants. </a:t>
            </a:r>
            <a:endParaRPr lang="en-US" sz="2000" dirty="0">
              <a:solidFill>
                <a:srgbClr val="C00000"/>
              </a:solidFill>
              <a:latin typeface="Garamond" panose="02020404030301010803" pitchFamily="18" charset="0"/>
            </a:endParaRPr>
          </a:p>
        </p:txBody>
      </p:sp>
      <p:sp>
        <p:nvSpPr>
          <p:cNvPr id="2" name="Rectangle 1"/>
          <p:cNvSpPr/>
          <p:nvPr/>
        </p:nvSpPr>
        <p:spPr>
          <a:xfrm>
            <a:off x="846435" y="156519"/>
            <a:ext cx="10908959" cy="400110"/>
          </a:xfrm>
          <a:prstGeom prst="rect">
            <a:avLst/>
          </a:prstGeom>
        </p:spPr>
        <p:txBody>
          <a:bodyPr wrap="square">
            <a:spAutoFit/>
          </a:bodyPr>
          <a:lstStyle/>
          <a:p>
            <a:pPr algn="r"/>
            <a:r>
              <a:rPr lang="en-IN" sz="2000" b="1" dirty="0">
                <a:solidFill>
                  <a:schemeClr val="accent2">
                    <a:lumMod val="50000"/>
                  </a:schemeClr>
                </a:solidFill>
                <a:latin typeface="Garamond" panose="02020404030301010803" pitchFamily="18" charset="0"/>
              </a:rPr>
              <a:t>Review 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on  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endParaRPr lang="en-US"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1724" y="1463161"/>
            <a:ext cx="10515600" cy="4351338"/>
          </a:xfrm>
        </p:spPr>
        <p:txBody>
          <a:bodyPr>
            <a:normAutofit/>
          </a:bodyPr>
          <a:lstStyle/>
          <a:p>
            <a:pPr marL="514350" indent="-514350" algn="just">
              <a:buFont typeface="+mj-lt"/>
              <a:buAutoNum type="romanLcPeriod"/>
            </a:pPr>
            <a:r>
              <a:rPr lang="en-US" sz="2000" dirty="0" smtClean="0">
                <a:latin typeface="Garamond" pitchFamily="18" charset="0"/>
              </a:rPr>
              <a:t>Increase of CO2 emission</a:t>
            </a:r>
          </a:p>
          <a:p>
            <a:pPr marL="571500" indent="-571500" algn="just">
              <a:buFont typeface="+mj-lt"/>
              <a:buAutoNum type="romanLcPeriod"/>
            </a:pPr>
            <a:r>
              <a:rPr lang="en-US" sz="2000" dirty="0" smtClean="0">
                <a:latin typeface="Garamond" pitchFamily="18" charset="0"/>
              </a:rPr>
              <a:t>Increase of water consumption</a:t>
            </a:r>
          </a:p>
          <a:p>
            <a:pPr marL="571500" indent="-571500" algn="just">
              <a:buFont typeface="+mj-lt"/>
              <a:buAutoNum type="romanLcPeriod"/>
            </a:pPr>
            <a:r>
              <a:rPr lang="en-US" sz="2000" dirty="0" smtClean="0">
                <a:latin typeface="Garamond" pitchFamily="18" charset="0"/>
              </a:rPr>
              <a:t>Increase of auxiliary consumption thus burning more coal means further increasing CO2 emission.</a:t>
            </a:r>
          </a:p>
          <a:p>
            <a:pPr marL="571500" indent="-571500" algn="just">
              <a:buFont typeface="+mj-lt"/>
              <a:buAutoNum type="romanLcPeriod"/>
            </a:pPr>
            <a:r>
              <a:rPr lang="en-US" sz="2000" dirty="0" smtClean="0">
                <a:latin typeface="Garamond" pitchFamily="18" charset="0"/>
              </a:rPr>
              <a:t>Increase of limestone consumption means more mining, more transportation, thus more consumption of electricity and/or diesel. Therefore more coal burning and more dust pollution &amp; CO2 emission.</a:t>
            </a:r>
          </a:p>
          <a:p>
            <a:pPr marL="571500" indent="-571500" algn="just">
              <a:buFont typeface="+mj-lt"/>
              <a:buAutoNum type="romanLcPeriod"/>
            </a:pPr>
            <a:r>
              <a:rPr lang="en-US" sz="2000" dirty="0" smtClean="0">
                <a:latin typeface="Garamond" pitchFamily="18" charset="0"/>
              </a:rPr>
              <a:t> Increase of transportation of Gypsum byproduct thus, further increasing CO2 emission. </a:t>
            </a:r>
          </a:p>
          <a:p>
            <a:pPr marL="571500" indent="-571500" algn="just">
              <a:buFont typeface="+mj-lt"/>
              <a:buAutoNum type="romanLcPeriod"/>
            </a:pPr>
            <a:r>
              <a:rPr lang="en-US" sz="2000" dirty="0" smtClean="0">
                <a:latin typeface="Garamond" pitchFamily="18" charset="0"/>
              </a:rPr>
              <a:t>Issue of low grade Gypsum disposal just like ash as no buyer for the same </a:t>
            </a:r>
          </a:p>
          <a:p>
            <a:pPr marL="571500" indent="-571500" algn="just">
              <a:buFont typeface="+mj-lt"/>
              <a:buAutoNum type="romanLcPeriod"/>
            </a:pPr>
            <a:r>
              <a:rPr lang="en-US" sz="2000" dirty="0" smtClean="0">
                <a:latin typeface="Garamond" pitchFamily="18" charset="0"/>
              </a:rPr>
              <a:t>Finally increasing cost of electricity thus more burden on common person</a:t>
            </a:r>
            <a:endParaRPr lang="en-US" sz="2000" dirty="0">
              <a:latin typeface="Garamond" pitchFamily="18" charset="0"/>
            </a:endParaRPr>
          </a:p>
        </p:txBody>
      </p:sp>
      <p:sp>
        <p:nvSpPr>
          <p:cNvPr id="4" name="Rectangle 3"/>
          <p:cNvSpPr/>
          <p:nvPr/>
        </p:nvSpPr>
        <p:spPr>
          <a:xfrm>
            <a:off x="922199" y="270475"/>
            <a:ext cx="10487206" cy="400110"/>
          </a:xfrm>
          <a:prstGeom prst="rect">
            <a:avLst/>
          </a:prstGeom>
        </p:spPr>
        <p:txBody>
          <a:bodyPr wrap="square">
            <a:spAutoFit/>
          </a:bodyPr>
          <a:lstStyle/>
          <a:p>
            <a:pPr algn="r"/>
            <a:r>
              <a:rPr lang="en-IN" sz="2000" b="1" dirty="0">
                <a:solidFill>
                  <a:schemeClr val="accent2">
                    <a:lumMod val="50000"/>
                  </a:schemeClr>
                </a:solidFill>
                <a:latin typeface="Garamond" panose="02020404030301010803" pitchFamily="18" charset="0"/>
              </a:rPr>
              <a:t>Review Repor</a:t>
            </a:r>
            <a:r>
              <a:rPr lang="en-IN" sz="2000" b="1" dirty="0">
                <a:solidFill>
                  <a:srgbClr val="843C0C"/>
                </a:solidFill>
                <a:latin typeface="Garamond" panose="02020404030301010803" pitchFamily="18" charset="0"/>
              </a:rPr>
              <a:t>t</a:t>
            </a:r>
            <a:r>
              <a:rPr lang="en-IN" sz="2000" b="1" dirty="0">
                <a:solidFill>
                  <a:schemeClr val="accent2">
                    <a:lumMod val="50000"/>
                  </a:schemeClr>
                </a:solidFill>
                <a:latin typeface="Garamond" panose="02020404030301010803" pitchFamily="18" charset="0"/>
              </a:rPr>
              <a:t> on  new SO</a:t>
            </a:r>
            <a:r>
              <a:rPr lang="en-IN" sz="2000" b="1" baseline="-25000" dirty="0">
                <a:solidFill>
                  <a:schemeClr val="accent2">
                    <a:lumMod val="50000"/>
                  </a:schemeClr>
                </a:solidFill>
                <a:latin typeface="Garamond" panose="02020404030301010803" pitchFamily="18" charset="0"/>
              </a:rPr>
              <a:t>2</a:t>
            </a:r>
            <a:r>
              <a:rPr lang="en-IN" sz="2000" b="1" dirty="0">
                <a:solidFill>
                  <a:schemeClr val="accent2">
                    <a:lumMod val="50000"/>
                  </a:schemeClr>
                </a:solidFill>
                <a:latin typeface="Garamond" panose="02020404030301010803" pitchFamily="18" charset="0"/>
              </a:rPr>
              <a:t> emission norms</a:t>
            </a:r>
            <a:endParaRPr lang="en-US" sz="2000" dirty="0"/>
          </a:p>
        </p:txBody>
      </p:sp>
      <p:sp>
        <p:nvSpPr>
          <p:cNvPr id="5" name="Rectangle 4"/>
          <p:cNvSpPr/>
          <p:nvPr/>
        </p:nvSpPr>
        <p:spPr>
          <a:xfrm>
            <a:off x="691978" y="823954"/>
            <a:ext cx="9226379" cy="461665"/>
          </a:xfrm>
          <a:prstGeom prst="rect">
            <a:avLst/>
          </a:prstGeom>
        </p:spPr>
        <p:txBody>
          <a:bodyPr wrap="square">
            <a:spAutoFit/>
          </a:bodyPr>
          <a:lstStyle/>
          <a:p>
            <a:r>
              <a:rPr lang="en-US" u="sng" dirty="0" smtClean="0">
                <a:latin typeface="Garamond" pitchFamily="18" charset="0"/>
              </a:rPr>
              <a:t> </a:t>
            </a:r>
            <a:r>
              <a:rPr lang="en-US" sz="2400" b="1" u="sng" dirty="0" smtClean="0">
                <a:latin typeface="Garamond" pitchFamily="18" charset="0"/>
              </a:rPr>
              <a:t>Implementation of FGD system randomly may causes followings:</a:t>
            </a:r>
            <a:endParaRPr lang="en-US" sz="2400" u="sng"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5291" y="990598"/>
            <a:ext cx="10125309" cy="5940088"/>
          </a:xfrm>
          <a:prstGeom prst="rect">
            <a:avLst/>
          </a:prstGeom>
        </p:spPr>
        <p:txBody>
          <a:bodyPr wrap="square">
            <a:spAutoFit/>
          </a:bodyPr>
          <a:lstStyle/>
          <a:p>
            <a:pPr marL="342900" indent="-342900" algn="just">
              <a:buFont typeface="Wingdings" panose="05000000000000000000" pitchFamily="2" charset="2"/>
              <a:buChar char="Ø"/>
            </a:pPr>
            <a:r>
              <a:rPr lang="en-US" sz="2000" dirty="0" smtClean="0">
                <a:latin typeface="Garamond" panose="02020404030301010803" pitchFamily="18" charset="0"/>
              </a:rPr>
              <a:t>In </a:t>
            </a:r>
            <a:r>
              <a:rPr lang="en-US" sz="2000" dirty="0">
                <a:latin typeface="Garamond" panose="02020404030301010803" pitchFamily="18" charset="0"/>
              </a:rPr>
              <a:t>a report prepared by TERI </a:t>
            </a:r>
            <a:r>
              <a:rPr lang="en-US" sz="2000" dirty="0" smtClean="0">
                <a:latin typeface="Garamond" panose="02020404030301010803" pitchFamily="18" charset="0"/>
              </a:rPr>
              <a:t>in 2018, </a:t>
            </a:r>
            <a:r>
              <a:rPr lang="en-US" sz="2000" dirty="0">
                <a:latin typeface="Garamond" panose="02020404030301010803" pitchFamily="18" charset="0"/>
              </a:rPr>
              <a:t>the inventory of the various pollutant and their sources was </a:t>
            </a:r>
            <a:r>
              <a:rPr lang="en-US" sz="2000" dirty="0" smtClean="0">
                <a:latin typeface="Garamond" panose="02020404030301010803" pitchFamily="18" charset="0"/>
              </a:rPr>
              <a:t>estimated for Delhi </a:t>
            </a:r>
            <a:r>
              <a:rPr lang="en-US" sz="2000" dirty="0">
                <a:latin typeface="Garamond" panose="02020404030301010803" pitchFamily="18" charset="0"/>
              </a:rPr>
              <a:t>and NCR </a:t>
            </a:r>
            <a:r>
              <a:rPr lang="en-US" sz="2000" dirty="0" smtClean="0">
                <a:latin typeface="Garamond" panose="02020404030301010803" pitchFamily="18" charset="0"/>
              </a:rPr>
              <a:t>region which is considered as a </a:t>
            </a:r>
            <a:r>
              <a:rPr lang="en-US" sz="2000" dirty="0">
                <a:latin typeface="Garamond" panose="02020404030301010803" pitchFamily="18" charset="0"/>
              </a:rPr>
              <a:t>highly polluted area in the country</a:t>
            </a:r>
            <a:r>
              <a:rPr lang="en-US" sz="2000" dirty="0" smtClean="0">
                <a:latin typeface="Garamond" panose="02020404030301010803" pitchFamily="18" charset="0"/>
              </a:rPr>
              <a:t>. </a:t>
            </a:r>
          </a:p>
          <a:p>
            <a:pPr marL="342900" indent="-342900" algn="just">
              <a:buFont typeface="Wingdings" panose="05000000000000000000" pitchFamily="2" charset="2"/>
              <a:buChar char="Ø"/>
            </a:pP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The </a:t>
            </a:r>
            <a:r>
              <a:rPr lang="en-US" sz="2000" dirty="0">
                <a:latin typeface="Garamond" panose="02020404030301010803" pitchFamily="18" charset="0"/>
              </a:rPr>
              <a:t>results are </a:t>
            </a:r>
            <a:r>
              <a:rPr lang="en-US" sz="2000" dirty="0" smtClean="0">
                <a:latin typeface="Garamond" panose="02020404030301010803" pitchFamily="18" charset="0"/>
              </a:rPr>
              <a:t>contrary </a:t>
            </a:r>
            <a:r>
              <a:rPr lang="en-US" sz="2000" dirty="0">
                <a:latin typeface="Garamond" panose="02020404030301010803" pitchFamily="18" charset="0"/>
              </a:rPr>
              <a:t>to </a:t>
            </a:r>
            <a:r>
              <a:rPr lang="en-US" sz="2000" dirty="0" smtClean="0">
                <a:latin typeface="Garamond" panose="02020404030301010803" pitchFamily="18" charset="0"/>
              </a:rPr>
              <a:t>the general perception that power plants are the major contributors of pollution. The </a:t>
            </a:r>
            <a:r>
              <a:rPr lang="en-US" sz="2000" dirty="0">
                <a:latin typeface="Garamond" panose="02020404030301010803" pitchFamily="18" charset="0"/>
              </a:rPr>
              <a:t>power plant contribution is only 26%, (567kt/</a:t>
            </a:r>
            <a:r>
              <a:rPr lang="en-US" sz="2000" dirty="0" err="1">
                <a:latin typeface="Garamond" panose="02020404030301010803" pitchFamily="18" charset="0"/>
              </a:rPr>
              <a:t>yr</a:t>
            </a:r>
            <a:r>
              <a:rPr lang="en-US" sz="2000" dirty="0" smtClean="0">
                <a:latin typeface="Garamond" panose="02020404030301010803" pitchFamily="18" charset="0"/>
              </a:rPr>
              <a:t>) of the total </a:t>
            </a:r>
            <a:r>
              <a:rPr lang="en-US" sz="2000" dirty="0">
                <a:latin typeface="Garamond" panose="02020404030301010803" pitchFamily="18" charset="0"/>
              </a:rPr>
              <a:t>industrial </a:t>
            </a:r>
            <a:r>
              <a:rPr lang="en-US" sz="2000" dirty="0" smtClean="0">
                <a:latin typeface="Garamond" panose="02020404030301010803" pitchFamily="18" charset="0"/>
              </a:rPr>
              <a:t>pollutant load</a:t>
            </a:r>
            <a:r>
              <a:rPr lang="en-US" sz="2000" dirty="0">
                <a:latin typeface="Garamond" panose="02020404030301010803" pitchFamily="18" charset="0"/>
              </a:rPr>
              <a:t> (2271kt/</a:t>
            </a:r>
            <a:r>
              <a:rPr lang="en-US" sz="2000" dirty="0" err="1">
                <a:latin typeface="Garamond" panose="02020404030301010803" pitchFamily="18" charset="0"/>
              </a:rPr>
              <a:t>yr</a:t>
            </a:r>
            <a:r>
              <a:rPr lang="en-US" sz="2000" dirty="0" smtClean="0">
                <a:latin typeface="Garamond" panose="02020404030301010803" pitchFamily="18" charset="0"/>
              </a:rPr>
              <a:t>). Further, </a:t>
            </a:r>
            <a:r>
              <a:rPr lang="en-US" sz="2000" b="1" dirty="0" smtClean="0">
                <a:latin typeface="Garamond" panose="02020404030301010803" pitchFamily="18" charset="0"/>
              </a:rPr>
              <a:t>Power </a:t>
            </a:r>
            <a:r>
              <a:rPr lang="en-US" sz="2000" b="1" dirty="0">
                <a:latin typeface="Garamond" panose="02020404030301010803" pitchFamily="18" charset="0"/>
              </a:rPr>
              <a:t>plants contribute a mere 6% of the total annual pollutant</a:t>
            </a:r>
            <a:r>
              <a:rPr lang="en-US" sz="2000" dirty="0">
                <a:latin typeface="Garamond" panose="02020404030301010803" pitchFamily="18" charset="0"/>
              </a:rPr>
              <a:t> </a:t>
            </a:r>
            <a:r>
              <a:rPr lang="en-US" sz="2000" b="1" dirty="0">
                <a:latin typeface="Garamond" panose="02020404030301010803" pitchFamily="18" charset="0"/>
              </a:rPr>
              <a:t>(PM</a:t>
            </a:r>
            <a:r>
              <a:rPr lang="en-US" sz="2000" b="1" baseline="-25000" dirty="0">
                <a:latin typeface="Garamond" panose="02020404030301010803" pitchFamily="18" charset="0"/>
              </a:rPr>
              <a:t>10</a:t>
            </a:r>
            <a:r>
              <a:rPr lang="en-US" sz="2000" b="1" dirty="0">
                <a:latin typeface="Garamond" panose="02020404030301010803" pitchFamily="18" charset="0"/>
              </a:rPr>
              <a:t>, PM</a:t>
            </a:r>
            <a:r>
              <a:rPr lang="en-US" sz="2000" b="1" baseline="-25000" dirty="0">
                <a:latin typeface="Garamond" panose="02020404030301010803" pitchFamily="18" charset="0"/>
              </a:rPr>
              <a:t>2.5</a:t>
            </a:r>
            <a:r>
              <a:rPr lang="en-US" sz="2000" b="1" dirty="0">
                <a:latin typeface="Garamond" panose="02020404030301010803" pitchFamily="18" charset="0"/>
              </a:rPr>
              <a:t>, NOx, SO</a:t>
            </a:r>
            <a:r>
              <a:rPr lang="en-US" sz="2000" b="1" baseline="-25000" dirty="0">
                <a:latin typeface="Garamond" panose="02020404030301010803" pitchFamily="18" charset="0"/>
              </a:rPr>
              <a:t>2</a:t>
            </a:r>
            <a:r>
              <a:rPr lang="en-US" sz="2000" b="1" dirty="0">
                <a:latin typeface="Garamond" panose="02020404030301010803" pitchFamily="18" charset="0"/>
              </a:rPr>
              <a:t>, CO and NMVOC)</a:t>
            </a:r>
            <a:r>
              <a:rPr lang="en-US" sz="2000" dirty="0">
                <a:latin typeface="Garamond" panose="02020404030301010803" pitchFamily="18" charset="0"/>
              </a:rPr>
              <a:t> </a:t>
            </a:r>
            <a:r>
              <a:rPr lang="en-US" sz="2000" b="1" dirty="0">
                <a:latin typeface="Garamond" panose="02020404030301010803" pitchFamily="18" charset="0"/>
              </a:rPr>
              <a:t>load in </a:t>
            </a:r>
            <a:r>
              <a:rPr lang="en-US" sz="2000" b="1" dirty="0" smtClean="0">
                <a:latin typeface="Garamond" panose="02020404030301010803" pitchFamily="18" charset="0"/>
              </a:rPr>
              <a:t>NCR</a:t>
            </a:r>
            <a:r>
              <a:rPr lang="en-US" sz="2000" dirty="0" smtClean="0">
                <a:latin typeface="Garamond" panose="02020404030301010803" pitchFamily="18" charset="0"/>
              </a:rPr>
              <a:t>. </a:t>
            </a: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Since </a:t>
            </a:r>
            <a:r>
              <a:rPr lang="en-US" sz="2000" dirty="0">
                <a:latin typeface="Garamond" panose="02020404030301010803" pitchFamily="18" charset="0"/>
              </a:rPr>
              <a:t>then one of the major thermal power plant </a:t>
            </a:r>
            <a:r>
              <a:rPr lang="en-US" sz="2000" b="1" dirty="0" err="1">
                <a:latin typeface="Garamond" panose="02020404030301010803" pitchFamily="18" charset="0"/>
              </a:rPr>
              <a:t>Badapur</a:t>
            </a:r>
            <a:r>
              <a:rPr lang="en-US" sz="2000" dirty="0">
                <a:latin typeface="Garamond" panose="02020404030301010803" pitchFamily="18" charset="0"/>
              </a:rPr>
              <a:t> was closed down in the capital and the emission contribution of </a:t>
            </a:r>
            <a:r>
              <a:rPr lang="en-US" sz="2000" dirty="0" smtClean="0">
                <a:latin typeface="Garamond" panose="02020404030301010803" pitchFamily="18" charset="0"/>
              </a:rPr>
              <a:t>thermal power </a:t>
            </a:r>
            <a:r>
              <a:rPr lang="en-US" sz="2000" dirty="0">
                <a:latin typeface="Garamond" panose="02020404030301010803" pitchFamily="18" charset="0"/>
              </a:rPr>
              <a:t>plants would have dropped sizably</a:t>
            </a:r>
            <a:r>
              <a:rPr lang="en-US" sz="2000" dirty="0" smtClean="0">
                <a:latin typeface="Garamond" panose="02020404030301010803" pitchFamily="18" charset="0"/>
              </a:rPr>
              <a:t>.</a:t>
            </a:r>
            <a:r>
              <a:rPr lang="en-US" sz="2000" b="1" dirty="0" smtClean="0">
                <a:solidFill>
                  <a:srgbClr val="843C0C"/>
                </a:solidFill>
                <a:latin typeface="Garamond" panose="02020404030301010803" pitchFamily="18" charset="0"/>
              </a:rPr>
              <a:t>                    </a:t>
            </a:r>
            <a:r>
              <a:rPr lang="en-US" sz="2000" b="1" dirty="0">
                <a:solidFill>
                  <a:srgbClr val="843C0C"/>
                </a:solidFill>
                <a:latin typeface="Garamond" panose="02020404030301010803" pitchFamily="18" charset="0"/>
              </a:rPr>
              <a:t>	</a:t>
            </a:r>
            <a:r>
              <a:rPr lang="en-US" sz="2000" b="1" dirty="0">
                <a:latin typeface="Garamond" panose="02020404030301010803" pitchFamily="18" charset="0"/>
              </a:rPr>
              <a:t> </a:t>
            </a:r>
            <a:endParaRPr lang="en-US" sz="2000" dirty="0">
              <a:latin typeface="Garamond" panose="02020404030301010803" pitchFamily="18" charset="0"/>
            </a:endParaRPr>
          </a:p>
        </p:txBody>
      </p:sp>
      <p:sp>
        <p:nvSpPr>
          <p:cNvPr id="6" name="Title 1"/>
          <p:cNvSpPr txBox="1">
            <a:spLocks/>
          </p:cNvSpPr>
          <p:nvPr/>
        </p:nvSpPr>
        <p:spPr>
          <a:xfrm>
            <a:off x="1384144" y="25401"/>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solidFill>
                <a:schemeClr val="accent2">
                  <a:lumMod val="50000"/>
                </a:schemeClr>
              </a:solidFill>
              <a:latin typeface="Garamond" panose="02020404030301010803" pitchFamily="18" charset="0"/>
            </a:endParaRPr>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4144" y="3441700"/>
            <a:ext cx="3200400" cy="2235200"/>
          </a:xfrm>
          <a:prstGeom prst="rect">
            <a:avLst/>
          </a:prstGeom>
          <a:noFill/>
          <a:extLst/>
        </p:spPr>
      </p:pic>
      <p:pic>
        <p:nvPicPr>
          <p:cNvPr id="8" name="Picture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5100" y="3644900"/>
            <a:ext cx="4635500" cy="2032000"/>
          </a:xfrm>
          <a:prstGeom prst="rect">
            <a:avLst/>
          </a:prstGeom>
          <a:noFill/>
          <a:extLst/>
        </p:spPr>
      </p:pic>
      <p:sp>
        <p:nvSpPr>
          <p:cNvPr id="10" name="Rectangle 9"/>
          <p:cNvSpPr/>
          <p:nvPr/>
        </p:nvSpPr>
        <p:spPr>
          <a:xfrm>
            <a:off x="1080951" y="517612"/>
            <a:ext cx="9158682" cy="461665"/>
          </a:xfrm>
          <a:prstGeom prst="rect">
            <a:avLst/>
          </a:prstGeom>
        </p:spPr>
        <p:txBody>
          <a:bodyPr wrap="square">
            <a:spAutoFit/>
          </a:bodyPr>
          <a:lstStyle/>
          <a:p>
            <a:pPr algn="just"/>
            <a:r>
              <a:rPr lang="en-US" sz="2400" b="1" u="sng" dirty="0" smtClean="0">
                <a:solidFill>
                  <a:srgbClr val="002060"/>
                </a:solidFill>
                <a:latin typeface="Garamond" panose="02020404030301010803" pitchFamily="18" charset="0"/>
              </a:rPr>
              <a:t>Source Apportionment of Delhi NCR Region TERI report (2018)</a:t>
            </a:r>
            <a:endParaRPr lang="en-US" sz="2400" b="1" u="sng" dirty="0">
              <a:solidFill>
                <a:srgbClr val="002060"/>
              </a:solidFill>
              <a:latin typeface="Garamond" panose="02020404030301010803" pitchFamily="18" charset="0"/>
            </a:endParaRPr>
          </a:p>
        </p:txBody>
      </p:sp>
      <p:sp>
        <p:nvSpPr>
          <p:cNvPr id="11" name="Rectangle 10"/>
          <p:cNvSpPr/>
          <p:nvPr/>
        </p:nvSpPr>
        <p:spPr>
          <a:xfrm>
            <a:off x="1029291" y="163383"/>
            <a:ext cx="10833195"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38050247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42507" y="1392538"/>
            <a:ext cx="10210800" cy="5016758"/>
          </a:xfrm>
          <a:prstGeom prst="rect">
            <a:avLst/>
          </a:prstGeom>
        </p:spPr>
        <p:txBody>
          <a:bodyPr wrap="square">
            <a:spAutoFit/>
          </a:bodyPr>
          <a:lstStyle/>
          <a:p>
            <a:pPr marL="342900" lvl="0" indent="-342900" algn="just">
              <a:buFont typeface="Wingdings" panose="05000000000000000000" pitchFamily="2" charset="2"/>
              <a:buChar char="Ø"/>
            </a:pPr>
            <a:r>
              <a:rPr lang="en-US" sz="2000" dirty="0" smtClean="0">
                <a:latin typeface="Garamond" panose="02020404030301010803" pitchFamily="18" charset="0"/>
              </a:rPr>
              <a:t>The preliminary studies carried by IITD under CEA-IITD MOU was shared in the forum attended by CEA Thermal division.</a:t>
            </a:r>
            <a:endParaRPr lang="en-US" sz="2000" dirty="0">
              <a:latin typeface="Garamond" panose="02020404030301010803" pitchFamily="18" charset="0"/>
            </a:endParaRPr>
          </a:p>
          <a:p>
            <a:pPr marL="342900" lvl="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rPr>
              <a:t>In the </a:t>
            </a:r>
            <a:r>
              <a:rPr lang="en-US" sz="2000" dirty="0">
                <a:latin typeface="Garamond" panose="02020404030301010803" pitchFamily="18" charset="0"/>
              </a:rPr>
              <a:t>IITD </a:t>
            </a:r>
            <a:r>
              <a:rPr lang="en-US" sz="2000" dirty="0" smtClean="0">
                <a:latin typeface="Garamond" panose="02020404030301010803" pitchFamily="18" charset="0"/>
              </a:rPr>
              <a:t>presentation, trends </a:t>
            </a:r>
            <a:r>
              <a:rPr lang="en-US" sz="2000" dirty="0">
                <a:latin typeface="Garamond" panose="02020404030301010803" pitchFamily="18" charset="0"/>
              </a:rPr>
              <a:t>in </a:t>
            </a:r>
            <a:r>
              <a:rPr lang="en-US" sz="2000" dirty="0" smtClean="0">
                <a:latin typeface="Garamond" panose="02020404030301010803" pitchFamily="18" charset="0"/>
              </a:rPr>
              <a:t>emissions was </a:t>
            </a:r>
            <a:r>
              <a:rPr lang="en-US" sz="2000" dirty="0" err="1" smtClean="0">
                <a:latin typeface="Garamond" panose="02020404030301010803" pitchFamily="18" charset="0"/>
              </a:rPr>
              <a:t>analysed</a:t>
            </a:r>
            <a:r>
              <a:rPr lang="en-US" sz="2000" dirty="0" smtClean="0">
                <a:latin typeface="Garamond" panose="02020404030301010803" pitchFamily="18" charset="0"/>
              </a:rPr>
              <a:t> for few of the power plants. </a:t>
            </a:r>
            <a:r>
              <a:rPr lang="en-US" sz="2000" dirty="0">
                <a:latin typeface="Garamond" panose="02020404030301010803" pitchFamily="18" charset="0"/>
              </a:rPr>
              <a:t>As per the data </a:t>
            </a:r>
            <a:r>
              <a:rPr lang="en-US" sz="2000" dirty="0" smtClean="0">
                <a:latin typeface="Garamond" panose="02020404030301010803" pitchFamily="18" charset="0"/>
              </a:rPr>
              <a:t>presented </a:t>
            </a:r>
            <a:r>
              <a:rPr lang="en-US" sz="2000" dirty="0">
                <a:latin typeface="Garamond" panose="02020404030301010803" pitchFamily="18" charset="0"/>
              </a:rPr>
              <a:t>for </a:t>
            </a:r>
            <a:r>
              <a:rPr lang="en-US" sz="2000" dirty="0" err="1">
                <a:latin typeface="Garamond" panose="02020404030301010803" pitchFamily="18" charset="0"/>
              </a:rPr>
              <a:t>Jhajjar</a:t>
            </a:r>
            <a:r>
              <a:rPr lang="en-US" sz="2000" dirty="0">
                <a:latin typeface="Garamond" panose="02020404030301010803" pitchFamily="18" charset="0"/>
              </a:rPr>
              <a:t> </a:t>
            </a:r>
            <a:r>
              <a:rPr lang="en-US" sz="2000" dirty="0" smtClean="0">
                <a:latin typeface="Garamond" panose="02020404030301010803" pitchFamily="18" charset="0"/>
              </a:rPr>
              <a:t>Power Plant </a:t>
            </a:r>
            <a:r>
              <a:rPr lang="en-US" sz="2000" dirty="0">
                <a:latin typeface="Garamond" panose="02020404030301010803" pitchFamily="18" charset="0"/>
              </a:rPr>
              <a:t>(2x660MW) </a:t>
            </a:r>
            <a:r>
              <a:rPr lang="en-US" sz="2000" dirty="0" smtClean="0">
                <a:latin typeface="Garamond" panose="02020404030301010803" pitchFamily="18" charset="0"/>
              </a:rPr>
              <a:t>in which the </a:t>
            </a:r>
            <a:r>
              <a:rPr lang="en-US" sz="2000" dirty="0">
                <a:latin typeface="Garamond" panose="02020404030301010803" pitchFamily="18" charset="0"/>
              </a:rPr>
              <a:t>FGD </a:t>
            </a:r>
            <a:r>
              <a:rPr lang="en-US" sz="2000" dirty="0" smtClean="0">
                <a:latin typeface="Garamond" panose="02020404030301010803" pitchFamily="18" charset="0"/>
              </a:rPr>
              <a:t>was commissioned </a:t>
            </a:r>
            <a:r>
              <a:rPr lang="en-US" sz="2000" dirty="0">
                <a:latin typeface="Garamond" panose="02020404030301010803" pitchFamily="18" charset="0"/>
              </a:rPr>
              <a:t>in </a:t>
            </a:r>
            <a:r>
              <a:rPr lang="en-US" sz="2000" dirty="0" smtClean="0">
                <a:latin typeface="Garamond" panose="02020404030301010803" pitchFamily="18" charset="0"/>
              </a:rPr>
              <a:t>2019, the implementation of FGD has </a:t>
            </a:r>
            <a:r>
              <a:rPr lang="en-US" sz="2000" dirty="0">
                <a:latin typeface="Garamond" panose="02020404030301010803" pitchFamily="18" charset="0"/>
              </a:rPr>
              <a:t>no impact on the ambient air quality of the plant</a:t>
            </a:r>
            <a:r>
              <a:rPr lang="en-US" sz="2000" dirty="0" smtClean="0">
                <a:latin typeface="Garamond" panose="02020404030301010803" pitchFamily="18" charset="0"/>
              </a:rPr>
              <a:t>.</a:t>
            </a: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algn="just"/>
            <a:r>
              <a:rPr lang="en-US" sz="2000" dirty="0" smtClean="0">
                <a:latin typeface="Garamond" panose="02020404030301010803" pitchFamily="18" charset="0"/>
              </a:rPr>
              <a:t> </a:t>
            </a:r>
          </a:p>
          <a:p>
            <a:pPr marL="342900" indent="-342900" algn="just"/>
            <a:r>
              <a:rPr lang="en-US" sz="2000" dirty="0">
                <a:latin typeface="Garamond" panose="02020404030301010803" pitchFamily="18" charset="0"/>
              </a:rPr>
              <a:t> </a:t>
            </a:r>
          </a:p>
        </p:txBody>
      </p:sp>
      <p:sp>
        <p:nvSpPr>
          <p:cNvPr id="6" name="Title 1"/>
          <p:cNvSpPr txBox="1">
            <a:spLocks/>
          </p:cNvSpPr>
          <p:nvPr/>
        </p:nvSpPr>
        <p:spPr>
          <a:xfrm>
            <a:off x="1384144" y="25401"/>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solidFill>
                <a:schemeClr val="accent2">
                  <a:lumMod val="50000"/>
                </a:schemeClr>
              </a:solidFill>
              <a:latin typeface="Garamond" panose="02020404030301010803" pitchFamily="18" charset="0"/>
            </a:endParaRPr>
          </a:p>
        </p:txBody>
      </p:sp>
      <p:sp>
        <p:nvSpPr>
          <p:cNvPr id="5" name="Title 1"/>
          <p:cNvSpPr txBox="1">
            <a:spLocks/>
          </p:cNvSpPr>
          <p:nvPr/>
        </p:nvSpPr>
        <p:spPr>
          <a:xfrm>
            <a:off x="1296616" y="5362833"/>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dirty="0">
              <a:solidFill>
                <a:schemeClr val="accent2">
                  <a:lumMod val="50000"/>
                </a:schemeClr>
              </a:solidFill>
              <a:latin typeface="Garamond" panose="02020404030301010803" pitchFamily="18" charset="0"/>
            </a:endParaRPr>
          </a:p>
        </p:txBody>
      </p:sp>
      <p:pic>
        <p:nvPicPr>
          <p:cNvPr id="2" name="Picture 1"/>
          <p:cNvPicPr>
            <a:picLocks noChangeAspect="1"/>
          </p:cNvPicPr>
          <p:nvPr/>
        </p:nvPicPr>
        <p:blipFill>
          <a:blip r:embed="rId2"/>
          <a:stretch>
            <a:fillRect/>
          </a:stretch>
        </p:blipFill>
        <p:spPr>
          <a:xfrm>
            <a:off x="1043685" y="3542513"/>
            <a:ext cx="4926019" cy="2404963"/>
          </a:xfrm>
          <a:prstGeom prst="rect">
            <a:avLst/>
          </a:prstGeom>
        </p:spPr>
      </p:pic>
      <p:pic>
        <p:nvPicPr>
          <p:cNvPr id="3" name="Picture 2"/>
          <p:cNvPicPr>
            <a:picLocks noChangeAspect="1"/>
          </p:cNvPicPr>
          <p:nvPr/>
        </p:nvPicPr>
        <p:blipFill>
          <a:blip r:embed="rId3"/>
          <a:stretch>
            <a:fillRect/>
          </a:stretch>
        </p:blipFill>
        <p:spPr>
          <a:xfrm>
            <a:off x="6188815" y="3561114"/>
            <a:ext cx="4898900" cy="2386362"/>
          </a:xfrm>
          <a:prstGeom prst="rect">
            <a:avLst/>
          </a:prstGeom>
        </p:spPr>
      </p:pic>
      <p:sp>
        <p:nvSpPr>
          <p:cNvPr id="7" name="Rectangle 6"/>
          <p:cNvSpPr/>
          <p:nvPr/>
        </p:nvSpPr>
        <p:spPr>
          <a:xfrm>
            <a:off x="1029291" y="163383"/>
            <a:ext cx="10833195"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
        <p:nvSpPr>
          <p:cNvPr id="8" name="Rectangle 7"/>
          <p:cNvSpPr/>
          <p:nvPr/>
        </p:nvSpPr>
        <p:spPr>
          <a:xfrm>
            <a:off x="989886" y="880074"/>
            <a:ext cx="8055260" cy="461665"/>
          </a:xfrm>
          <a:prstGeom prst="rect">
            <a:avLst/>
          </a:prstGeom>
        </p:spPr>
        <p:txBody>
          <a:bodyPr wrap="square">
            <a:spAutoFit/>
          </a:bodyPr>
          <a:lstStyle/>
          <a:p>
            <a:pPr algn="just"/>
            <a:r>
              <a:rPr lang="en-US" sz="2400" b="1" u="sng" dirty="0" smtClean="0">
                <a:solidFill>
                  <a:srgbClr val="002060"/>
                </a:solidFill>
                <a:latin typeface="Garamond" panose="02020404030301010803" pitchFamily="18" charset="0"/>
                <a:hlinkClick r:id="rId4" action="ppaction://hlinkfile"/>
              </a:rPr>
              <a:t>IITD Draft Report (June 2021)</a:t>
            </a:r>
            <a:endParaRPr lang="en-US" sz="2400" b="1" u="sng" dirty="0">
              <a:solidFill>
                <a:srgbClr val="002060"/>
              </a:solidFill>
              <a:latin typeface="Garamond" panose="02020404030301010803" pitchFamily="18" charset="0"/>
            </a:endParaRPr>
          </a:p>
        </p:txBody>
      </p:sp>
    </p:spTree>
    <p:extLst>
      <p:ext uri="{BB962C8B-B14F-4D97-AF65-F5344CB8AC3E}">
        <p14:creationId xmlns:p14="http://schemas.microsoft.com/office/powerpoint/2010/main" val="34840079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494269"/>
            <a:ext cx="10325099" cy="483017"/>
          </a:xfrm>
        </p:spPr>
        <p:txBody>
          <a:bodyPr>
            <a:normAutofit/>
          </a:bodyPr>
          <a:lstStyle/>
          <a:p>
            <a:r>
              <a:rPr lang="en-IN" sz="2400" dirty="0">
                <a:latin typeface="Garamond" pitchFamily="18" charset="0"/>
              </a:rPr>
              <a:t>AAQMS DATA -NTPC </a:t>
            </a:r>
            <a:r>
              <a:rPr lang="en-IN" sz="2400" dirty="0" err="1">
                <a:latin typeface="Garamond" pitchFamily="18" charset="0"/>
              </a:rPr>
              <a:t>Dadri</a:t>
            </a:r>
            <a:endParaRPr lang="en-US" sz="2400" dirty="0">
              <a:latin typeface="Garamond"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882515316"/>
              </p:ext>
            </p:extLst>
          </p:nvPr>
        </p:nvGraphicFramePr>
        <p:xfrm>
          <a:off x="8563" y="1371600"/>
          <a:ext cx="11878636" cy="4648198"/>
        </p:xfrm>
        <a:graphic>
          <a:graphicData uri="http://schemas.openxmlformats.org/drawingml/2006/table">
            <a:tbl>
              <a:tblPr firstRow="1" firstCol="1" bandRow="1">
                <a:tableStyleId>{5C22544A-7EE6-4342-B048-85BDC9FD1C3A}</a:tableStyleId>
              </a:tblPr>
              <a:tblGrid>
                <a:gridCol w="1282188">
                  <a:extLst>
                    <a:ext uri="{9D8B030D-6E8A-4147-A177-3AD203B41FA5}">
                      <a16:colId xmlns:a16="http://schemas.microsoft.com/office/drawing/2014/main" val="3407669436"/>
                    </a:ext>
                  </a:extLst>
                </a:gridCol>
                <a:gridCol w="929672">
                  <a:extLst>
                    <a:ext uri="{9D8B030D-6E8A-4147-A177-3AD203B41FA5}">
                      <a16:colId xmlns:a16="http://schemas.microsoft.com/office/drawing/2014/main" val="3662250040"/>
                    </a:ext>
                  </a:extLst>
                </a:gridCol>
                <a:gridCol w="859416">
                  <a:extLst>
                    <a:ext uri="{9D8B030D-6E8A-4147-A177-3AD203B41FA5}">
                      <a16:colId xmlns:a16="http://schemas.microsoft.com/office/drawing/2014/main" val="1386143193"/>
                    </a:ext>
                  </a:extLst>
                </a:gridCol>
                <a:gridCol w="966843">
                  <a:extLst>
                    <a:ext uri="{9D8B030D-6E8A-4147-A177-3AD203B41FA5}">
                      <a16:colId xmlns:a16="http://schemas.microsoft.com/office/drawing/2014/main" val="2715190682"/>
                    </a:ext>
                  </a:extLst>
                </a:gridCol>
                <a:gridCol w="1118373">
                  <a:extLst>
                    <a:ext uri="{9D8B030D-6E8A-4147-A177-3AD203B41FA5}">
                      <a16:colId xmlns:a16="http://schemas.microsoft.com/office/drawing/2014/main" val="3941709294"/>
                    </a:ext>
                  </a:extLst>
                </a:gridCol>
                <a:gridCol w="1030167">
                  <a:extLst>
                    <a:ext uri="{9D8B030D-6E8A-4147-A177-3AD203B41FA5}">
                      <a16:colId xmlns:a16="http://schemas.microsoft.com/office/drawing/2014/main" val="2469441529"/>
                    </a:ext>
                  </a:extLst>
                </a:gridCol>
                <a:gridCol w="903520">
                  <a:extLst>
                    <a:ext uri="{9D8B030D-6E8A-4147-A177-3AD203B41FA5}">
                      <a16:colId xmlns:a16="http://schemas.microsoft.com/office/drawing/2014/main" val="2249014053"/>
                    </a:ext>
                  </a:extLst>
                </a:gridCol>
                <a:gridCol w="850368">
                  <a:extLst>
                    <a:ext uri="{9D8B030D-6E8A-4147-A177-3AD203B41FA5}">
                      <a16:colId xmlns:a16="http://schemas.microsoft.com/office/drawing/2014/main" val="56760653"/>
                    </a:ext>
                  </a:extLst>
                </a:gridCol>
                <a:gridCol w="997111">
                  <a:extLst>
                    <a:ext uri="{9D8B030D-6E8A-4147-A177-3AD203B41FA5}">
                      <a16:colId xmlns:a16="http://schemas.microsoft.com/office/drawing/2014/main" val="2380711354"/>
                    </a:ext>
                  </a:extLst>
                </a:gridCol>
                <a:gridCol w="980325">
                  <a:extLst>
                    <a:ext uri="{9D8B030D-6E8A-4147-A177-3AD203B41FA5}">
                      <a16:colId xmlns:a16="http://schemas.microsoft.com/office/drawing/2014/main" val="858656169"/>
                    </a:ext>
                  </a:extLst>
                </a:gridCol>
                <a:gridCol w="923093">
                  <a:extLst>
                    <a:ext uri="{9D8B030D-6E8A-4147-A177-3AD203B41FA5}">
                      <a16:colId xmlns:a16="http://schemas.microsoft.com/office/drawing/2014/main" val="3868936559"/>
                    </a:ext>
                  </a:extLst>
                </a:gridCol>
                <a:gridCol w="1037560">
                  <a:extLst>
                    <a:ext uri="{9D8B030D-6E8A-4147-A177-3AD203B41FA5}">
                      <a16:colId xmlns:a16="http://schemas.microsoft.com/office/drawing/2014/main" val="3618965088"/>
                    </a:ext>
                  </a:extLst>
                </a:gridCol>
              </a:tblGrid>
              <a:tr h="287360">
                <a:tc rowSpan="2">
                  <a:txBody>
                    <a:bodyPr/>
                    <a:lstStyle/>
                    <a:p>
                      <a:pPr marL="0" marR="0" algn="ctr">
                        <a:lnSpc>
                          <a:spcPct val="107000"/>
                        </a:lnSpc>
                        <a:spcBef>
                          <a:spcPts val="0"/>
                        </a:spcBef>
                        <a:spcAft>
                          <a:spcPts val="0"/>
                        </a:spcAft>
                      </a:pPr>
                      <a:r>
                        <a:rPr lang="en-IN" sz="1100" dirty="0" smtClean="0">
                          <a:solidFill>
                            <a:schemeClr val="tx1"/>
                          </a:solidFill>
                          <a:effectLst/>
                          <a:latin typeface="Garamond" pitchFamily="18" charset="0"/>
                          <a:ea typeface="Calibri" panose="020F0502020204030204" pitchFamily="34" charset="0"/>
                          <a:cs typeface="Mangal"/>
                        </a:rPr>
                        <a:t>Parameter</a:t>
                      </a:r>
                      <a:endParaRPr lang="en-US" sz="1100"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11">
                  <a:txBody>
                    <a:bodyPr/>
                    <a:lstStyle/>
                    <a:p>
                      <a:pPr marL="0" marR="0" algn="ctr">
                        <a:lnSpc>
                          <a:spcPct val="107000"/>
                        </a:lnSpc>
                        <a:spcBef>
                          <a:spcPts val="0"/>
                        </a:spcBef>
                        <a:spcAft>
                          <a:spcPts val="0"/>
                        </a:spcAft>
                      </a:pPr>
                      <a:r>
                        <a:rPr lang="en-US" sz="1100" dirty="0" smtClean="0">
                          <a:solidFill>
                            <a:schemeClr val="tx1"/>
                          </a:solidFill>
                          <a:effectLst/>
                          <a:latin typeface="Garamond" pitchFamily="18" charset="0"/>
                          <a:ea typeface="Calibri" panose="020F0502020204030204" pitchFamily="34" charset="0"/>
                          <a:cs typeface="Mangal"/>
                        </a:rPr>
                        <a:t>Week</a:t>
                      </a:r>
                      <a:endParaRPr lang="en-US" sz="1100"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ctr" defTabSz="914400" rtl="0" eaLnBrk="1" latinLnBrk="0" hangingPunct="1">
                        <a:lnSpc>
                          <a:spcPct val="107000"/>
                        </a:lnSpc>
                        <a:spcBef>
                          <a:spcPts val="0"/>
                        </a:spcBef>
                        <a:spcAft>
                          <a:spcPts val="0"/>
                        </a:spcAft>
                      </a:pPr>
                      <a:endParaRPr lang="en-US" sz="1400" b="1" kern="1200"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956733640"/>
                  </a:ext>
                </a:extLst>
              </a:tr>
              <a:tr h="738037">
                <a:tc vMerge="1">
                  <a:txBody>
                    <a:bodyPr/>
                    <a:lstStyle/>
                    <a:p>
                      <a:pPr marL="0" marR="0" algn="just">
                        <a:lnSpc>
                          <a:spcPct val="107000"/>
                        </a:lnSpc>
                        <a:spcBef>
                          <a:spcPts val="0"/>
                        </a:spcBef>
                        <a:spcAft>
                          <a:spcPts val="0"/>
                        </a:spcAft>
                      </a:pPr>
                      <a:endParaRPr lang="en-US" sz="12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a:lnSpc>
                          <a:spcPct val="107000"/>
                        </a:lnSpc>
                        <a:spcBef>
                          <a:spcPts val="0"/>
                        </a:spcBef>
                        <a:spcAft>
                          <a:spcPts val="0"/>
                        </a:spcAft>
                      </a:pPr>
                      <a:r>
                        <a:rPr lang="en-IN" sz="1100" b="1" dirty="0" smtClean="0">
                          <a:effectLst/>
                          <a:latin typeface="Garamond" pitchFamily="18" charset="0"/>
                          <a:ea typeface="Calibri" panose="020F0502020204030204" pitchFamily="34" charset="0"/>
                          <a:cs typeface="Mangal"/>
                        </a:rPr>
                        <a:t>6</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July – 12</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July </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IN" sz="1100" b="1" dirty="0" smtClean="0">
                          <a:effectLst/>
                          <a:latin typeface="Garamond" pitchFamily="18" charset="0"/>
                          <a:ea typeface="Calibri" panose="020F0502020204030204" pitchFamily="34" charset="0"/>
                          <a:cs typeface="Mangal"/>
                        </a:rPr>
                        <a:t>13</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- 19</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July</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IN" sz="1100" b="1" dirty="0" smtClean="0">
                          <a:effectLst/>
                          <a:latin typeface="Garamond" pitchFamily="18" charset="0"/>
                          <a:ea typeface="Calibri" panose="020F0502020204030204" pitchFamily="34" charset="0"/>
                          <a:cs typeface="Mangal"/>
                        </a:rPr>
                        <a:t>20</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 26</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July</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IN" sz="1100" b="1" dirty="0" smtClean="0">
                          <a:effectLst/>
                          <a:latin typeface="Garamond" pitchFamily="18" charset="0"/>
                          <a:ea typeface="Calibri" panose="020F0502020204030204" pitchFamily="34" charset="0"/>
                          <a:cs typeface="Mangal"/>
                        </a:rPr>
                        <a:t>27</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July –</a:t>
                      </a:r>
                      <a:r>
                        <a:rPr lang="en-IN" sz="1100" b="1" baseline="0" dirty="0" smtClean="0">
                          <a:effectLst/>
                          <a:latin typeface="Garamond" pitchFamily="18" charset="0"/>
                          <a:ea typeface="Calibri" panose="020F0502020204030204" pitchFamily="34" charset="0"/>
                          <a:cs typeface="Mangal"/>
                        </a:rPr>
                        <a:t> 2</a:t>
                      </a:r>
                      <a:r>
                        <a:rPr lang="en-IN" sz="1100" b="1" baseline="30000" dirty="0" smtClean="0">
                          <a:effectLst/>
                          <a:latin typeface="Garamond" pitchFamily="18" charset="0"/>
                          <a:ea typeface="Calibri" panose="020F0502020204030204" pitchFamily="34" charset="0"/>
                          <a:cs typeface="Mangal"/>
                        </a:rPr>
                        <a:t>nd</a:t>
                      </a:r>
                      <a:r>
                        <a:rPr lang="en-IN" sz="1100" b="1" baseline="0" dirty="0" smtClean="0">
                          <a:effectLst/>
                          <a:latin typeface="Garamond" pitchFamily="18" charset="0"/>
                          <a:ea typeface="Calibri" panose="020F0502020204030204" pitchFamily="34" charset="0"/>
                          <a:cs typeface="Mangal"/>
                        </a:rPr>
                        <a:t> Aug</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IN" sz="1100" b="1" baseline="0" dirty="0" smtClean="0">
                          <a:effectLst/>
                          <a:latin typeface="Garamond" pitchFamily="18" charset="0"/>
                          <a:ea typeface="Calibri" panose="020F0502020204030204" pitchFamily="34" charset="0"/>
                          <a:cs typeface="Mangal"/>
                        </a:rPr>
                        <a:t>3</a:t>
                      </a:r>
                      <a:r>
                        <a:rPr lang="en-IN" sz="1100" b="1" baseline="30000" dirty="0" smtClean="0">
                          <a:effectLst/>
                          <a:latin typeface="Garamond" pitchFamily="18" charset="0"/>
                          <a:ea typeface="Calibri" panose="020F0502020204030204" pitchFamily="34" charset="0"/>
                          <a:cs typeface="Mangal"/>
                        </a:rPr>
                        <a:t>rd</a:t>
                      </a:r>
                      <a:r>
                        <a:rPr lang="en-IN" sz="1100" b="1" baseline="0" dirty="0" smtClean="0">
                          <a:effectLst/>
                          <a:latin typeface="Garamond" pitchFamily="18" charset="0"/>
                          <a:ea typeface="Calibri" panose="020F0502020204030204" pitchFamily="34" charset="0"/>
                          <a:cs typeface="Mangal"/>
                        </a:rPr>
                        <a:t>- 9</a:t>
                      </a:r>
                      <a:r>
                        <a:rPr lang="en-IN" sz="1100" b="1" baseline="30000" dirty="0" smtClean="0">
                          <a:effectLst/>
                          <a:latin typeface="Garamond" pitchFamily="18" charset="0"/>
                          <a:ea typeface="Calibri" panose="020F0502020204030204" pitchFamily="34" charset="0"/>
                          <a:cs typeface="Mangal"/>
                        </a:rPr>
                        <a:t>th</a:t>
                      </a:r>
                      <a:r>
                        <a:rPr lang="en-IN" sz="1100" b="1" baseline="0" dirty="0" smtClean="0">
                          <a:effectLst/>
                          <a:latin typeface="Garamond" pitchFamily="18" charset="0"/>
                          <a:ea typeface="Calibri" panose="020F0502020204030204" pitchFamily="34" charset="0"/>
                          <a:cs typeface="Mangal"/>
                        </a:rPr>
                        <a:t> Aug</a:t>
                      </a:r>
                      <a:endParaRPr lang="en-US" sz="1100" b="1" baseline="0"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a:lnSpc>
                          <a:spcPct val="107000"/>
                        </a:lnSpc>
                        <a:spcBef>
                          <a:spcPts val="0"/>
                        </a:spcBef>
                        <a:spcAft>
                          <a:spcPts val="0"/>
                        </a:spcAft>
                      </a:pPr>
                      <a:r>
                        <a:rPr lang="en-IN" sz="1100" b="1" dirty="0" smtClean="0">
                          <a:effectLst/>
                          <a:latin typeface="Garamond" pitchFamily="18" charset="0"/>
                          <a:ea typeface="Calibri" panose="020F0502020204030204" pitchFamily="34" charset="0"/>
                          <a:cs typeface="Mangal"/>
                        </a:rPr>
                        <a:t>10</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-16</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 Aug</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a:lnSpc>
                          <a:spcPct val="107000"/>
                        </a:lnSpc>
                        <a:spcBef>
                          <a:spcPts val="0"/>
                        </a:spcBef>
                        <a:spcAft>
                          <a:spcPts val="0"/>
                        </a:spcAft>
                      </a:pPr>
                      <a:r>
                        <a:rPr lang="en-IN" sz="1100" b="1" dirty="0" smtClean="0">
                          <a:effectLst/>
                          <a:latin typeface="Garamond" pitchFamily="18" charset="0"/>
                          <a:ea typeface="Calibri" panose="020F0502020204030204" pitchFamily="34" charset="0"/>
                          <a:cs typeface="Mangal"/>
                        </a:rPr>
                        <a:t>17</a:t>
                      </a:r>
                      <a:r>
                        <a:rPr lang="en-IN" sz="1100" b="1" baseline="30000" dirty="0" smtClean="0">
                          <a:effectLst/>
                          <a:latin typeface="Garamond" pitchFamily="18" charset="0"/>
                          <a:ea typeface="Calibri" panose="020F0502020204030204" pitchFamily="34" charset="0"/>
                          <a:cs typeface="Mangal"/>
                        </a:rPr>
                        <a:t>th</a:t>
                      </a:r>
                      <a:r>
                        <a:rPr lang="en-IN" sz="1100" b="1" dirty="0" smtClean="0">
                          <a:effectLst/>
                          <a:latin typeface="Garamond" pitchFamily="18" charset="0"/>
                          <a:ea typeface="Calibri" panose="020F0502020204030204" pitchFamily="34" charset="0"/>
                          <a:cs typeface="Mangal"/>
                        </a:rPr>
                        <a:t>-23</a:t>
                      </a:r>
                      <a:r>
                        <a:rPr lang="en-IN" sz="1100" b="1" baseline="30000" dirty="0" smtClean="0">
                          <a:effectLst/>
                          <a:latin typeface="Garamond" pitchFamily="18" charset="0"/>
                          <a:ea typeface="Calibri" panose="020F0502020204030204" pitchFamily="34" charset="0"/>
                          <a:cs typeface="Mangal"/>
                        </a:rPr>
                        <a:t>rd</a:t>
                      </a:r>
                      <a:r>
                        <a:rPr lang="en-IN" sz="1100" b="1" dirty="0" smtClean="0">
                          <a:effectLst/>
                          <a:latin typeface="Garamond" pitchFamily="18" charset="0"/>
                          <a:ea typeface="Calibri" panose="020F0502020204030204" pitchFamily="34" charset="0"/>
                          <a:cs typeface="Mangal"/>
                        </a:rPr>
                        <a:t> Aug</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latinLnBrk="0" hangingPunct="1">
                        <a:lnSpc>
                          <a:spcPct val="107000"/>
                        </a:lnSpc>
                        <a:spcBef>
                          <a:spcPts val="0"/>
                        </a:spcBef>
                        <a:spcAft>
                          <a:spcPts val="0"/>
                        </a:spcAft>
                      </a:pPr>
                      <a:r>
                        <a:rPr lang="en-IN" sz="1100" b="1" kern="1200" baseline="0" dirty="0" smtClean="0">
                          <a:solidFill>
                            <a:schemeClr val="dk1"/>
                          </a:solidFill>
                          <a:effectLst/>
                          <a:latin typeface="Garamond" pitchFamily="18" charset="0"/>
                          <a:ea typeface="Calibri" panose="020F0502020204030204" pitchFamily="34" charset="0"/>
                          <a:cs typeface="Mangal"/>
                        </a:rPr>
                        <a:t>24th Aug-30th Aug </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IN" sz="1100" b="1" kern="1200" baseline="0" dirty="0" smtClean="0">
                          <a:solidFill>
                            <a:schemeClr val="dk1"/>
                          </a:solidFill>
                          <a:effectLst/>
                          <a:latin typeface="Garamond" pitchFamily="18" charset="0"/>
                          <a:ea typeface="Calibri" panose="020F0502020204030204" pitchFamily="34" charset="0"/>
                          <a:cs typeface="Mangal"/>
                        </a:rPr>
                        <a:t>31st Aug- 6th Sept</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latinLnBrk="0" hangingPunct="1">
                        <a:lnSpc>
                          <a:spcPct val="107000"/>
                        </a:lnSpc>
                        <a:spcBef>
                          <a:spcPts val="0"/>
                        </a:spcBef>
                        <a:spcAft>
                          <a:spcPts val="0"/>
                        </a:spcAft>
                      </a:pPr>
                      <a:r>
                        <a:rPr lang="en-IN" sz="1100" b="1" kern="1200" baseline="0" dirty="0" smtClean="0">
                          <a:solidFill>
                            <a:schemeClr val="dk1"/>
                          </a:solidFill>
                          <a:effectLst/>
                          <a:latin typeface="Garamond" pitchFamily="18" charset="0"/>
                          <a:ea typeface="Calibri" panose="020F0502020204030204" pitchFamily="34" charset="0"/>
                          <a:cs typeface="Mangal"/>
                        </a:rPr>
                        <a:t>7th -13th Sept</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latinLnBrk="0" hangingPunct="1">
                        <a:lnSpc>
                          <a:spcPct val="107000"/>
                        </a:lnSpc>
                        <a:spcBef>
                          <a:spcPts val="0"/>
                        </a:spcBef>
                        <a:spcAft>
                          <a:spcPts val="0"/>
                        </a:spcAft>
                      </a:pPr>
                      <a:r>
                        <a:rPr lang="en-IN" sz="1100" b="1" kern="1200" baseline="0" dirty="0" smtClean="0">
                          <a:solidFill>
                            <a:schemeClr val="dk1"/>
                          </a:solidFill>
                          <a:effectLst/>
                          <a:latin typeface="Garamond" pitchFamily="18" charset="0"/>
                          <a:ea typeface="Calibri" panose="020F0502020204030204" pitchFamily="34" charset="0"/>
                          <a:cs typeface="Mangal"/>
                        </a:rPr>
                        <a:t>14th-20th Sept</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650062098"/>
                  </a:ext>
                </a:extLst>
              </a:tr>
              <a:tr h="315617">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en-US" sz="1100" b="1" dirty="0" smtClean="0">
                          <a:solidFill>
                            <a:schemeClr val="tx1"/>
                          </a:solidFill>
                          <a:effectLst/>
                          <a:latin typeface="Garamond" pitchFamily="18" charset="0"/>
                          <a:ea typeface="Calibri" panose="020F0502020204030204" pitchFamily="34" charset="0"/>
                          <a:cs typeface="Mangal"/>
                        </a:rPr>
                        <a:t>Load (MW)</a:t>
                      </a: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a:lnSpc>
                          <a:spcPct val="107000"/>
                        </a:lnSpc>
                        <a:spcBef>
                          <a:spcPts val="0"/>
                        </a:spcBef>
                        <a:spcAft>
                          <a:spcPts val="0"/>
                        </a:spcAft>
                      </a:pPr>
                      <a:r>
                        <a:rPr lang="en-US" sz="1100" b="1" dirty="0" smtClean="0">
                          <a:effectLst/>
                          <a:latin typeface="Garamond" pitchFamily="18" charset="0"/>
                          <a:ea typeface="Calibri" panose="020F0502020204030204" pitchFamily="34" charset="0"/>
                          <a:cs typeface="Mangal"/>
                        </a:rPr>
                        <a:t>344</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US" sz="1100" b="1" dirty="0" smtClean="0">
                          <a:effectLst/>
                          <a:latin typeface="Garamond" pitchFamily="18" charset="0"/>
                          <a:ea typeface="Calibri" panose="020F0502020204030204" pitchFamily="34" charset="0"/>
                          <a:cs typeface="Mangal"/>
                        </a:rPr>
                        <a:t>403</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US" sz="1100" b="1" dirty="0" smtClean="0">
                          <a:effectLst/>
                          <a:latin typeface="Garamond" pitchFamily="18" charset="0"/>
                          <a:ea typeface="Calibri" panose="020F0502020204030204" pitchFamily="34" charset="0"/>
                          <a:cs typeface="Mangal"/>
                        </a:rPr>
                        <a:t>414</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US" sz="1100" b="1" dirty="0" smtClean="0">
                          <a:effectLst/>
                          <a:latin typeface="Garamond" pitchFamily="18" charset="0"/>
                          <a:ea typeface="Calibri" panose="020F0502020204030204" pitchFamily="34" charset="0"/>
                          <a:cs typeface="Mangal"/>
                        </a:rPr>
                        <a:t>149</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a:lnSpc>
                          <a:spcPct val="107000"/>
                        </a:lnSpc>
                        <a:spcBef>
                          <a:spcPts val="0"/>
                        </a:spcBef>
                        <a:spcAft>
                          <a:spcPts val="0"/>
                        </a:spcAft>
                      </a:pPr>
                      <a:r>
                        <a:rPr lang="en-US" sz="1100" b="1" baseline="0" dirty="0" smtClean="0">
                          <a:effectLst/>
                          <a:latin typeface="Garamond" pitchFamily="18" charset="0"/>
                          <a:ea typeface="Calibri" panose="020F0502020204030204" pitchFamily="34" charset="0"/>
                          <a:cs typeface="Mangal"/>
                        </a:rPr>
                        <a:t>399</a:t>
                      </a:r>
                      <a:endParaRPr lang="en-US" sz="1100" b="1" baseline="0"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a:lnSpc>
                          <a:spcPct val="107000"/>
                        </a:lnSpc>
                        <a:spcBef>
                          <a:spcPts val="0"/>
                        </a:spcBef>
                        <a:spcAft>
                          <a:spcPts val="0"/>
                        </a:spcAft>
                      </a:pPr>
                      <a:r>
                        <a:rPr lang="en-US" sz="1100" b="1" dirty="0" smtClean="0">
                          <a:effectLst/>
                          <a:latin typeface="Garamond" pitchFamily="18" charset="0"/>
                          <a:ea typeface="Calibri" panose="020F0502020204030204" pitchFamily="34" charset="0"/>
                          <a:cs typeface="Mangal"/>
                        </a:rPr>
                        <a:t>533</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a:lnSpc>
                          <a:spcPct val="107000"/>
                        </a:lnSpc>
                        <a:spcBef>
                          <a:spcPts val="0"/>
                        </a:spcBef>
                        <a:spcAft>
                          <a:spcPts val="0"/>
                        </a:spcAft>
                      </a:pPr>
                      <a:r>
                        <a:rPr lang="en-US" sz="1100" b="1" dirty="0" smtClean="0">
                          <a:effectLst/>
                          <a:latin typeface="Garamond" pitchFamily="18" charset="0"/>
                          <a:ea typeface="Calibri" panose="020F0502020204030204" pitchFamily="34" charset="0"/>
                          <a:cs typeface="Mangal"/>
                        </a:rPr>
                        <a:t>634</a:t>
                      </a:r>
                      <a:endParaRPr lang="en-US" sz="11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latinLnBrk="0" hangingPunct="1">
                        <a:lnSpc>
                          <a:spcPct val="107000"/>
                        </a:lnSpc>
                        <a:spcBef>
                          <a:spcPts val="0"/>
                        </a:spcBef>
                        <a:spcAft>
                          <a:spcPts val="0"/>
                        </a:spcAft>
                      </a:pPr>
                      <a:r>
                        <a:rPr lang="en-US" sz="1100" b="1" kern="1200" baseline="0" dirty="0" smtClean="0">
                          <a:solidFill>
                            <a:schemeClr val="dk1"/>
                          </a:solidFill>
                          <a:effectLst/>
                          <a:latin typeface="Garamond" pitchFamily="18" charset="0"/>
                          <a:ea typeface="Calibri" panose="020F0502020204030204" pitchFamily="34" charset="0"/>
                          <a:cs typeface="Mangal"/>
                        </a:rPr>
                        <a:t>575</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100" b="1" kern="1200" baseline="0" dirty="0" smtClean="0">
                          <a:solidFill>
                            <a:schemeClr val="dk1"/>
                          </a:solidFill>
                          <a:effectLst/>
                          <a:latin typeface="Garamond" pitchFamily="18" charset="0"/>
                          <a:ea typeface="Calibri" panose="020F0502020204030204" pitchFamily="34" charset="0"/>
                          <a:cs typeface="Mangal"/>
                        </a:rPr>
                        <a:t>616</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latinLnBrk="0" hangingPunct="1">
                        <a:lnSpc>
                          <a:spcPct val="107000"/>
                        </a:lnSpc>
                        <a:spcBef>
                          <a:spcPts val="0"/>
                        </a:spcBef>
                        <a:spcAft>
                          <a:spcPts val="0"/>
                        </a:spcAft>
                      </a:pPr>
                      <a:r>
                        <a:rPr lang="en-US" sz="1100" b="1" kern="1200" baseline="0" dirty="0" smtClean="0">
                          <a:solidFill>
                            <a:schemeClr val="dk1"/>
                          </a:solidFill>
                          <a:effectLst/>
                          <a:latin typeface="Garamond" pitchFamily="18" charset="0"/>
                          <a:ea typeface="Calibri" panose="020F0502020204030204" pitchFamily="34" charset="0"/>
                          <a:cs typeface="Mangal"/>
                        </a:rPr>
                        <a:t>960</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latinLnBrk="0" hangingPunct="1">
                        <a:lnSpc>
                          <a:spcPct val="107000"/>
                        </a:lnSpc>
                        <a:spcBef>
                          <a:spcPts val="0"/>
                        </a:spcBef>
                        <a:spcAft>
                          <a:spcPts val="0"/>
                        </a:spcAft>
                      </a:pPr>
                      <a:r>
                        <a:rPr lang="en-US" sz="1100" b="1" kern="1200" baseline="0" dirty="0" smtClean="0">
                          <a:solidFill>
                            <a:schemeClr val="dk1"/>
                          </a:solidFill>
                          <a:effectLst/>
                          <a:latin typeface="Garamond" pitchFamily="18" charset="0"/>
                          <a:ea typeface="Calibri" panose="020F0502020204030204" pitchFamily="34" charset="0"/>
                          <a:cs typeface="Mangal"/>
                        </a:rPr>
                        <a:t>933</a:t>
                      </a:r>
                      <a:endParaRPr lang="en-US" sz="11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75306">
                <a:tc rowSpan="3">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IN" sz="1100" b="1" dirty="0" smtClean="0">
                          <a:solidFill>
                            <a:schemeClr val="tx1"/>
                          </a:solidFill>
                          <a:effectLst/>
                          <a:latin typeface="Garamond" pitchFamily="18" charset="0"/>
                          <a:ea typeface="Calibri" panose="020F0502020204030204" pitchFamily="34" charset="0"/>
                          <a:cs typeface="Mangal"/>
                        </a:rPr>
                        <a:t>PM10.0</a:t>
                      </a:r>
                      <a:endParaRPr lang="en-US" sz="1100" b="1"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33.04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51.52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31.87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38.85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30.28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26.67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21.17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6.35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36.90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78.56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96.16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9270546"/>
                  </a:ext>
                </a:extLst>
              </a:tr>
              <a:tr h="275306">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22.04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24.52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48.99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110.51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138.38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70644259"/>
                  </a:ext>
                </a:extLst>
              </a:tr>
              <a:tr h="275306">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41.44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58.55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37.16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48.01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32.91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28.40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21.03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19.9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43.06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94.58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123.35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18853476"/>
                  </a:ext>
                </a:extLst>
              </a:tr>
              <a:tr h="275306">
                <a:tc rowSpan="3">
                  <a:txBody>
                    <a:bodyPr/>
                    <a:lstStyle/>
                    <a:p>
                      <a:pPr marL="0" marR="0" algn="just">
                        <a:lnSpc>
                          <a:spcPct val="107000"/>
                        </a:lnSpc>
                        <a:spcBef>
                          <a:spcPts val="0"/>
                        </a:spcBef>
                        <a:spcAft>
                          <a:spcPts val="0"/>
                        </a:spcAft>
                      </a:pPr>
                      <a:r>
                        <a:rPr lang="en-IN" sz="1100" b="1" dirty="0" smtClean="0">
                          <a:solidFill>
                            <a:schemeClr val="tx1"/>
                          </a:solidFill>
                          <a:effectLst/>
                          <a:latin typeface="Garamond" pitchFamily="18" charset="0"/>
                          <a:ea typeface="Calibri" panose="020F0502020204030204" pitchFamily="34" charset="0"/>
                          <a:cs typeface="Mangal"/>
                        </a:rPr>
                        <a:t>PM2.5</a:t>
                      </a:r>
                      <a:endParaRPr lang="en-US" sz="1100" b="1"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14.75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21.35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14.32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15.82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14.89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12.65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8.56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5.38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17.65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36.94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44.51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0217611"/>
                  </a:ext>
                </a:extLst>
              </a:tr>
              <a:tr h="275306">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#DIV/0!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10.35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11.72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21.87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48.25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56.15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19748986"/>
                  </a:ext>
                </a:extLst>
              </a:tr>
              <a:tr h="275306">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18.38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29.64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18.53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19.39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19.41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17.64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11.36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11.87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24.75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48.87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59.95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08852715"/>
                  </a:ext>
                </a:extLst>
              </a:tr>
              <a:tr h="275306">
                <a:tc rowSpan="3">
                  <a:txBody>
                    <a:bodyPr/>
                    <a:lstStyle/>
                    <a:p>
                      <a:pPr marL="0" marR="0" algn="just">
                        <a:lnSpc>
                          <a:spcPct val="107000"/>
                        </a:lnSpc>
                        <a:spcBef>
                          <a:spcPts val="0"/>
                        </a:spcBef>
                        <a:spcAft>
                          <a:spcPts val="0"/>
                        </a:spcAft>
                      </a:pPr>
                      <a:r>
                        <a:rPr lang="en-IN" sz="1100" b="1" dirty="0" smtClean="0">
                          <a:solidFill>
                            <a:schemeClr val="tx1"/>
                          </a:solidFill>
                          <a:effectLst/>
                          <a:latin typeface="Garamond" pitchFamily="18" charset="0"/>
                          <a:ea typeface="Calibri" panose="020F0502020204030204" pitchFamily="34" charset="0"/>
                          <a:cs typeface="Mangal"/>
                        </a:rPr>
                        <a:t>SOx</a:t>
                      </a:r>
                      <a:endParaRPr lang="en-US" sz="1100" b="1"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8.76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8.94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8.56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8.69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8.24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8.18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8.84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8.99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9.14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9.66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10.95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124338628"/>
                  </a:ext>
                </a:extLst>
              </a:tr>
              <a:tr h="275306">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7.48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6.81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6.97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8.24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8.36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8.34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8.35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8.48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8.45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7.87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8.33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826819390"/>
                  </a:ext>
                </a:extLst>
              </a:tr>
              <a:tr h="275306">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10.47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9.80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9.15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9.03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8.87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8.76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10.06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10.87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11.11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11.80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12.24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266459460"/>
                  </a:ext>
                </a:extLst>
              </a:tr>
              <a:tr h="278052">
                <a:tc rowSpan="3">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IN" sz="1100" b="1" dirty="0" smtClean="0">
                          <a:solidFill>
                            <a:schemeClr val="tx1"/>
                          </a:solidFill>
                          <a:effectLst/>
                          <a:latin typeface="Garamond" pitchFamily="18" charset="0"/>
                          <a:ea typeface="Calibri" panose="020F0502020204030204" pitchFamily="34" charset="0"/>
                          <a:cs typeface="Mangal"/>
                        </a:rPr>
                        <a:t>NOx</a:t>
                      </a:r>
                      <a:endParaRPr lang="en-US" sz="1100" b="1" dirty="0" smtClean="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7.97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11.98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17.23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19.99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8.24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10.42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11.95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11.08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15.40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15.29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15.15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66390279"/>
                  </a:ext>
                </a:extLst>
              </a:tr>
              <a:tr h="275689">
                <a:tc vMerge="1">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endParaRPr lang="en-US" sz="1400" b="1" dirty="0" smtClean="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10.46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a:solidFill>
                            <a:srgbClr val="000000"/>
                          </a:solidFill>
                          <a:effectLst/>
                          <a:latin typeface="Garamond" pitchFamily="18" charset="0"/>
                          <a:ea typeface="+mn-ea"/>
                          <a:cs typeface="+mn-cs"/>
                        </a:rPr>
                        <a:t>9.71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8.97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10.53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15.68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a:solidFill>
                            <a:schemeClr val="dk1"/>
                          </a:solidFill>
                          <a:effectLst/>
                          <a:latin typeface="Garamond" pitchFamily="18" charset="0"/>
                          <a:ea typeface="Calibri" panose="020F0502020204030204" pitchFamily="34" charset="0"/>
                          <a:cs typeface="Mangal"/>
                        </a:rPr>
                        <a:t>10.89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13.58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13.06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13.67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a:solidFill>
                            <a:schemeClr val="dk1"/>
                          </a:solidFill>
                          <a:effectLst/>
                          <a:latin typeface="Garamond" pitchFamily="18" charset="0"/>
                          <a:ea typeface="Calibri" panose="020F0502020204030204" pitchFamily="34" charset="0"/>
                          <a:cs typeface="Mangal"/>
                        </a:rPr>
                        <a:t>12.92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13.96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9980134"/>
                  </a:ext>
                </a:extLst>
              </a:tr>
              <a:tr h="275689">
                <a:tc vMerge="1">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endParaRPr lang="en-US" sz="1400" b="1" dirty="0" smtClean="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12.35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10.66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algn="ctr" defTabSz="914400" rtl="0" eaLnBrk="1" fontAlgn="b" latinLnBrk="0" hangingPunct="1"/>
                      <a:r>
                        <a:rPr lang="en-US" sz="1100" b="1" i="0" u="none" strike="noStrike" kern="1200" dirty="0">
                          <a:solidFill>
                            <a:srgbClr val="000000"/>
                          </a:solidFill>
                          <a:effectLst/>
                          <a:latin typeface="Garamond" pitchFamily="18" charset="0"/>
                          <a:ea typeface="+mn-ea"/>
                          <a:cs typeface="+mn-cs"/>
                        </a:rPr>
                        <a:t>10.53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10.03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9.93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10.04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dirty="0">
                          <a:solidFill>
                            <a:schemeClr val="dk1"/>
                          </a:solidFill>
                          <a:effectLst/>
                          <a:latin typeface="Garamond" pitchFamily="18" charset="0"/>
                          <a:ea typeface="Calibri" panose="020F0502020204030204" pitchFamily="34" charset="0"/>
                          <a:cs typeface="Mangal"/>
                        </a:rPr>
                        <a:t>12.32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13.1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13.23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13.97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100" b="1" kern="1200" baseline="0" dirty="0">
                          <a:solidFill>
                            <a:schemeClr val="dk1"/>
                          </a:solidFill>
                          <a:effectLst/>
                          <a:latin typeface="Garamond" pitchFamily="18" charset="0"/>
                          <a:ea typeface="Calibri" panose="020F0502020204030204" pitchFamily="34" charset="0"/>
                          <a:cs typeface="Mangal"/>
                        </a:rPr>
                        <a:t>13.89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97202198"/>
                  </a:ext>
                </a:extLst>
              </a:tr>
            </a:tbl>
          </a:graphicData>
        </a:graphic>
      </p:graphicFrame>
      <p:sp>
        <p:nvSpPr>
          <p:cNvPr id="6" name="Rectangle 5"/>
          <p:cNvSpPr/>
          <p:nvPr/>
        </p:nvSpPr>
        <p:spPr>
          <a:xfrm>
            <a:off x="469118" y="188097"/>
            <a:ext cx="10371877"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33782870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53446757"/>
              </p:ext>
            </p:extLst>
          </p:nvPr>
        </p:nvGraphicFramePr>
        <p:xfrm>
          <a:off x="8566" y="1371600"/>
          <a:ext cx="11980235" cy="3915402"/>
        </p:xfrm>
        <a:graphic>
          <a:graphicData uri="http://schemas.openxmlformats.org/drawingml/2006/table">
            <a:tbl>
              <a:tblPr firstRow="1" firstCol="1" bandRow="1">
                <a:tableStyleId>{5C22544A-7EE6-4342-B048-85BDC9FD1C3A}</a:tableStyleId>
              </a:tblPr>
              <a:tblGrid>
                <a:gridCol w="1569741">
                  <a:extLst>
                    <a:ext uri="{9D8B030D-6E8A-4147-A177-3AD203B41FA5}">
                      <a16:colId xmlns:a16="http://schemas.microsoft.com/office/drawing/2014/main" val="3407669436"/>
                    </a:ext>
                  </a:extLst>
                </a:gridCol>
                <a:gridCol w="1138167">
                  <a:extLst>
                    <a:ext uri="{9D8B030D-6E8A-4147-A177-3AD203B41FA5}">
                      <a16:colId xmlns:a16="http://schemas.microsoft.com/office/drawing/2014/main" val="3662250040"/>
                    </a:ext>
                  </a:extLst>
                </a:gridCol>
                <a:gridCol w="1644912">
                  <a:extLst>
                    <a:ext uri="{9D8B030D-6E8A-4147-A177-3AD203B41FA5}">
                      <a16:colId xmlns:a16="http://schemas.microsoft.com/office/drawing/2014/main" val="1386143193"/>
                    </a:ext>
                  </a:extLst>
                </a:gridCol>
                <a:gridCol w="1719139">
                  <a:extLst>
                    <a:ext uri="{9D8B030D-6E8A-4147-A177-3AD203B41FA5}">
                      <a16:colId xmlns:a16="http://schemas.microsoft.com/office/drawing/2014/main" val="2715190682"/>
                    </a:ext>
                  </a:extLst>
                </a:gridCol>
                <a:gridCol w="1316172">
                  <a:extLst>
                    <a:ext uri="{9D8B030D-6E8A-4147-A177-3AD203B41FA5}">
                      <a16:colId xmlns:a16="http://schemas.microsoft.com/office/drawing/2014/main" val="3941709294"/>
                    </a:ext>
                  </a:extLst>
                </a:gridCol>
                <a:gridCol w="1041079">
                  <a:extLst>
                    <a:ext uri="{9D8B030D-6E8A-4147-A177-3AD203B41FA5}">
                      <a16:colId xmlns:a16="http://schemas.microsoft.com/office/drawing/2014/main" val="56760653"/>
                    </a:ext>
                  </a:extLst>
                </a:gridCol>
                <a:gridCol w="1183675">
                  <a:extLst>
                    <a:ext uri="{9D8B030D-6E8A-4147-A177-3AD203B41FA5}">
                      <a16:colId xmlns:a16="http://schemas.microsoft.com/office/drawing/2014/main" val="2380711354"/>
                    </a:ext>
                  </a:extLst>
                </a:gridCol>
                <a:gridCol w="1183675">
                  <a:extLst>
                    <a:ext uri="{9D8B030D-6E8A-4147-A177-3AD203B41FA5}">
                      <a16:colId xmlns:a16="http://schemas.microsoft.com/office/drawing/2014/main" val="858656169"/>
                    </a:ext>
                  </a:extLst>
                </a:gridCol>
                <a:gridCol w="1183675">
                  <a:extLst>
                    <a:ext uri="{9D8B030D-6E8A-4147-A177-3AD203B41FA5}">
                      <a16:colId xmlns:a16="http://schemas.microsoft.com/office/drawing/2014/main" val="3868936559"/>
                    </a:ext>
                  </a:extLst>
                </a:gridCol>
              </a:tblGrid>
              <a:tr h="228600">
                <a:tc rowSpan="2">
                  <a:txBody>
                    <a:bodyPr/>
                    <a:lstStyle/>
                    <a:p>
                      <a:pPr marL="0" marR="0" algn="ctr">
                        <a:lnSpc>
                          <a:spcPct val="107000"/>
                        </a:lnSpc>
                        <a:spcBef>
                          <a:spcPts val="0"/>
                        </a:spcBef>
                        <a:spcAft>
                          <a:spcPts val="0"/>
                        </a:spcAft>
                      </a:pPr>
                      <a:r>
                        <a:rPr lang="en-IN" sz="1600" dirty="0" smtClean="0">
                          <a:solidFill>
                            <a:schemeClr val="tx1"/>
                          </a:solidFill>
                          <a:effectLst/>
                          <a:latin typeface="Garamond" pitchFamily="18" charset="0"/>
                          <a:ea typeface="Calibri" panose="020F0502020204030204" pitchFamily="34" charset="0"/>
                          <a:cs typeface="Mangal"/>
                        </a:rPr>
                        <a:t>Parameter</a:t>
                      </a:r>
                      <a:endParaRPr lang="en-US" sz="1600"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8">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IN" sz="1600" b="1" dirty="0" smtClean="0">
                          <a:solidFill>
                            <a:schemeClr val="tx1"/>
                          </a:solidFill>
                          <a:effectLst/>
                          <a:latin typeface="Garamond" pitchFamily="18" charset="0"/>
                          <a:ea typeface="Calibri" panose="020F0502020204030204" pitchFamily="34" charset="0"/>
                          <a:cs typeface="Mangal"/>
                        </a:rPr>
                        <a:t>Week</a:t>
                      </a:r>
                      <a:endParaRPr lang="en-US" sz="1600" b="1" dirty="0" smtClean="0">
                        <a:solidFill>
                          <a:schemeClr val="tx1"/>
                        </a:solidFill>
                        <a:effectLst/>
                        <a:latin typeface="Garamond" pitchFamily="18" charset="0"/>
                        <a:ea typeface="Calibri" panose="020F0502020204030204" pitchFamily="34" charset="0"/>
                        <a:cs typeface="Mangal"/>
                      </a:endParaRPr>
                    </a:p>
                    <a:p>
                      <a:pPr marL="0" marR="0" algn="ctr">
                        <a:lnSpc>
                          <a:spcPct val="107000"/>
                        </a:lnSpc>
                        <a:spcBef>
                          <a:spcPts val="0"/>
                        </a:spcBef>
                        <a:spcAft>
                          <a:spcPts val="0"/>
                        </a:spcAft>
                      </a:pPr>
                      <a:endParaRPr lang="en-US" sz="1600"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956733640"/>
                  </a:ext>
                </a:extLst>
              </a:tr>
              <a:tr h="457835">
                <a:tc vMerge="1">
                  <a:txBody>
                    <a:bodyPr/>
                    <a:lstStyle/>
                    <a:p>
                      <a:pPr marL="0" marR="0" algn="just">
                        <a:lnSpc>
                          <a:spcPct val="107000"/>
                        </a:lnSpc>
                        <a:spcBef>
                          <a:spcPts val="0"/>
                        </a:spcBef>
                        <a:spcAft>
                          <a:spcPts val="0"/>
                        </a:spcAft>
                      </a:pPr>
                      <a:endParaRPr lang="en-US" sz="12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latinLnBrk="0" hangingPunct="1">
                        <a:lnSpc>
                          <a:spcPct val="107000"/>
                        </a:lnSpc>
                        <a:spcBef>
                          <a:spcPts val="0"/>
                        </a:spcBef>
                        <a:spcAft>
                          <a:spcPts val="0"/>
                        </a:spcAft>
                      </a:pPr>
                      <a:r>
                        <a:rPr lang="en-IN" sz="1200" b="1" kern="1200" baseline="0" dirty="0" smtClean="0">
                          <a:solidFill>
                            <a:schemeClr val="dk1"/>
                          </a:solidFill>
                          <a:effectLst/>
                          <a:latin typeface="Garamond" pitchFamily="18" charset="0"/>
                          <a:ea typeface="Calibri" panose="020F0502020204030204" pitchFamily="34" charset="0"/>
                          <a:cs typeface="Mangal"/>
                        </a:rPr>
                        <a:t>21st-27</a:t>
                      </a:r>
                      <a:r>
                        <a:rPr lang="en-IN" sz="1200" b="1" kern="1200" baseline="30000" dirty="0" smtClean="0">
                          <a:solidFill>
                            <a:schemeClr val="dk1"/>
                          </a:solidFill>
                          <a:effectLst/>
                          <a:latin typeface="Garamond" pitchFamily="18" charset="0"/>
                          <a:ea typeface="Calibri" panose="020F0502020204030204" pitchFamily="34" charset="0"/>
                          <a:cs typeface="Mangal"/>
                        </a:rPr>
                        <a:t>th</a:t>
                      </a:r>
                      <a:endParaRPr lang="en-IN" sz="1200" b="1" kern="1200" baseline="0" dirty="0" smtClean="0">
                        <a:solidFill>
                          <a:schemeClr val="dk1"/>
                        </a:solidFill>
                        <a:effectLst/>
                        <a:latin typeface="Garamond" pitchFamily="18" charset="0"/>
                        <a:ea typeface="Calibri" panose="020F0502020204030204" pitchFamily="34" charset="0"/>
                        <a:cs typeface="Mangal"/>
                      </a:endParaRPr>
                    </a:p>
                    <a:p>
                      <a:pPr marL="0" marR="0" algn="just" defTabSz="914400" rtl="0" eaLnBrk="1" latinLnBrk="0" hangingPunct="1">
                        <a:lnSpc>
                          <a:spcPct val="107000"/>
                        </a:lnSpc>
                        <a:spcBef>
                          <a:spcPts val="0"/>
                        </a:spcBef>
                        <a:spcAft>
                          <a:spcPts val="0"/>
                        </a:spcAft>
                      </a:pPr>
                      <a:r>
                        <a:rPr lang="en-IN" sz="1200" b="1" kern="1200" baseline="0" dirty="0" smtClean="0">
                          <a:solidFill>
                            <a:schemeClr val="dk1"/>
                          </a:solidFill>
                          <a:effectLst/>
                          <a:latin typeface="Garamond" pitchFamily="18" charset="0"/>
                          <a:ea typeface="Calibri" panose="020F0502020204030204" pitchFamily="34" charset="0"/>
                          <a:cs typeface="Mangal"/>
                        </a:rPr>
                        <a:t> Sept</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latinLnBrk="0" hangingPunct="1">
                        <a:lnSpc>
                          <a:spcPct val="107000"/>
                        </a:lnSpc>
                        <a:spcBef>
                          <a:spcPts val="0"/>
                        </a:spcBef>
                        <a:spcAft>
                          <a:spcPts val="0"/>
                        </a:spcAft>
                      </a:pPr>
                      <a:r>
                        <a:rPr lang="en-IN" sz="1200" b="1" kern="1200" baseline="0" dirty="0" smtClean="0">
                          <a:solidFill>
                            <a:schemeClr val="dk1"/>
                          </a:solidFill>
                          <a:effectLst/>
                          <a:latin typeface="Garamond" pitchFamily="18" charset="0"/>
                          <a:ea typeface="Calibri" panose="020F0502020204030204" pitchFamily="34" charset="0"/>
                          <a:cs typeface="Mangal"/>
                        </a:rPr>
                        <a:t>28</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Sept -4</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latinLnBrk="0" hangingPunct="1">
                        <a:lnSpc>
                          <a:spcPct val="107000"/>
                        </a:lnSpc>
                        <a:spcBef>
                          <a:spcPts val="0"/>
                        </a:spcBef>
                        <a:spcAft>
                          <a:spcPts val="0"/>
                        </a:spcAft>
                      </a:pPr>
                      <a:r>
                        <a:rPr lang="en-IN" sz="1200" b="1" kern="1200" baseline="0" dirty="0" smtClean="0">
                          <a:solidFill>
                            <a:schemeClr val="dk1"/>
                          </a:solidFill>
                          <a:effectLst/>
                          <a:latin typeface="Garamond" pitchFamily="18" charset="0"/>
                          <a:ea typeface="Calibri" panose="020F0502020204030204" pitchFamily="34" charset="0"/>
                          <a:cs typeface="Mangal"/>
                        </a:rPr>
                        <a:t>5</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Oct-11</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latinLnBrk="0" hangingPunct="1">
                        <a:lnSpc>
                          <a:spcPct val="107000"/>
                        </a:lnSpc>
                        <a:spcBef>
                          <a:spcPts val="0"/>
                        </a:spcBef>
                        <a:spcAft>
                          <a:spcPts val="0"/>
                        </a:spcAft>
                      </a:pPr>
                      <a:r>
                        <a:rPr lang="en-IN" sz="1200" b="1" kern="1200" baseline="0" dirty="0" smtClean="0">
                          <a:solidFill>
                            <a:schemeClr val="dk1"/>
                          </a:solidFill>
                          <a:effectLst/>
                          <a:latin typeface="Garamond" pitchFamily="18" charset="0"/>
                          <a:ea typeface="Calibri" panose="020F0502020204030204" pitchFamily="34" charset="0"/>
                          <a:cs typeface="Mangal"/>
                        </a:rPr>
                        <a:t>12th  -18</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en-IN" sz="1200" b="1" kern="1200" baseline="0" dirty="0" smtClean="0">
                          <a:solidFill>
                            <a:schemeClr val="dk1"/>
                          </a:solidFill>
                          <a:effectLst/>
                          <a:latin typeface="Garamond" pitchFamily="18" charset="0"/>
                          <a:ea typeface="Calibri" panose="020F0502020204030204" pitchFamily="34" charset="0"/>
                          <a:cs typeface="Mangal"/>
                        </a:rPr>
                        <a:t>19</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  -25</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a:t>
                      </a:r>
                      <a:endParaRPr lang="en-US" sz="1200" b="1" kern="1200" baseline="0" dirty="0" smtClean="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en-IN" sz="1200" b="1" kern="1200" baseline="0" dirty="0" smtClean="0">
                          <a:solidFill>
                            <a:schemeClr val="dk1"/>
                          </a:solidFill>
                          <a:effectLst/>
                          <a:latin typeface="Garamond" pitchFamily="18" charset="0"/>
                          <a:ea typeface="Calibri" panose="020F0502020204030204" pitchFamily="34" charset="0"/>
                          <a:cs typeface="Mangal"/>
                        </a:rPr>
                        <a:t>26</a:t>
                      </a:r>
                      <a:r>
                        <a:rPr lang="en-IN" sz="1200" b="1" kern="1200" baseline="30000" dirty="0" smtClean="0">
                          <a:solidFill>
                            <a:schemeClr val="dk1"/>
                          </a:solidFill>
                          <a:effectLst/>
                          <a:latin typeface="Garamond" pitchFamily="18" charset="0"/>
                          <a:ea typeface="Calibri" panose="020F0502020204030204" pitchFamily="34" charset="0"/>
                          <a:cs typeface="Mangal"/>
                        </a:rPr>
                        <a:t>th</a:t>
                      </a:r>
                      <a:r>
                        <a:rPr lang="en-IN" sz="1200" b="1" kern="1200" baseline="0" dirty="0" smtClean="0">
                          <a:solidFill>
                            <a:schemeClr val="dk1"/>
                          </a:solidFill>
                          <a:effectLst/>
                          <a:latin typeface="Garamond" pitchFamily="18" charset="0"/>
                          <a:ea typeface="Calibri" panose="020F0502020204030204" pitchFamily="34" charset="0"/>
                          <a:cs typeface="Mangal"/>
                        </a:rPr>
                        <a:t> Oct to 1</a:t>
                      </a:r>
                      <a:r>
                        <a:rPr lang="en-IN" sz="1200" b="1" kern="1200" baseline="30000" dirty="0" smtClean="0">
                          <a:solidFill>
                            <a:schemeClr val="dk1"/>
                          </a:solidFill>
                          <a:effectLst/>
                          <a:latin typeface="Garamond" pitchFamily="18" charset="0"/>
                          <a:ea typeface="Calibri" panose="020F0502020204030204" pitchFamily="34" charset="0"/>
                          <a:cs typeface="Mangal"/>
                        </a:rPr>
                        <a:t>st</a:t>
                      </a:r>
                      <a:r>
                        <a:rPr lang="en-IN" sz="1200" b="1" kern="1200" baseline="0" dirty="0" smtClean="0">
                          <a:solidFill>
                            <a:schemeClr val="dk1"/>
                          </a:solidFill>
                          <a:effectLst/>
                          <a:latin typeface="Garamond" pitchFamily="18" charset="0"/>
                          <a:ea typeface="Calibri" panose="020F0502020204030204" pitchFamily="34" charset="0"/>
                          <a:cs typeface="Mangal"/>
                        </a:rPr>
                        <a:t> Nov</a:t>
                      </a:r>
                      <a:endParaRPr lang="en-US" sz="1200" b="1" kern="1200" baseline="0" dirty="0" smtClean="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a:lnSpc>
                          <a:spcPct val="107000"/>
                        </a:lnSpc>
                        <a:spcBef>
                          <a:spcPts val="0"/>
                        </a:spcBef>
                        <a:spcAft>
                          <a:spcPts val="0"/>
                        </a:spcAft>
                      </a:pPr>
                      <a:r>
                        <a:rPr lang="en-US" sz="1200" b="1" dirty="0" smtClean="0">
                          <a:effectLst/>
                          <a:latin typeface="Garamond" pitchFamily="18" charset="0"/>
                          <a:ea typeface="Calibri" panose="020F0502020204030204" pitchFamily="34" charset="0"/>
                          <a:cs typeface="Mangal"/>
                        </a:rPr>
                        <a:t>2</a:t>
                      </a:r>
                      <a:r>
                        <a:rPr lang="en-US" sz="1200" b="1" baseline="30000" dirty="0" smtClean="0">
                          <a:effectLst/>
                          <a:latin typeface="Garamond" pitchFamily="18" charset="0"/>
                          <a:ea typeface="Calibri" panose="020F0502020204030204" pitchFamily="34" charset="0"/>
                          <a:cs typeface="Mangal"/>
                        </a:rPr>
                        <a:t>nd</a:t>
                      </a:r>
                      <a:r>
                        <a:rPr lang="en-US" sz="1200" b="1" dirty="0" smtClean="0">
                          <a:effectLst/>
                          <a:latin typeface="Garamond" pitchFamily="18" charset="0"/>
                          <a:ea typeface="Calibri" panose="020F0502020204030204" pitchFamily="34" charset="0"/>
                          <a:cs typeface="Mangal"/>
                        </a:rPr>
                        <a:t> Nov to 8</a:t>
                      </a:r>
                      <a:r>
                        <a:rPr lang="en-US" sz="1200" b="1" baseline="30000" dirty="0" smtClean="0">
                          <a:effectLst/>
                          <a:latin typeface="Garamond" pitchFamily="18" charset="0"/>
                          <a:ea typeface="Calibri" panose="020F0502020204030204" pitchFamily="34" charset="0"/>
                          <a:cs typeface="Mangal"/>
                        </a:rPr>
                        <a:t>th</a:t>
                      </a:r>
                      <a:r>
                        <a:rPr lang="en-US" sz="1200" b="1" dirty="0" smtClean="0">
                          <a:effectLst/>
                          <a:latin typeface="Garamond" pitchFamily="18" charset="0"/>
                          <a:ea typeface="Calibri" panose="020F0502020204030204" pitchFamily="34" charset="0"/>
                          <a:cs typeface="Mangal"/>
                        </a:rPr>
                        <a:t> Nov</a:t>
                      </a:r>
                      <a:endParaRPr lang="en-US" sz="12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a:lnSpc>
                          <a:spcPct val="107000"/>
                        </a:lnSpc>
                        <a:spcBef>
                          <a:spcPts val="0"/>
                        </a:spcBef>
                        <a:spcAft>
                          <a:spcPts val="0"/>
                        </a:spcAft>
                      </a:pPr>
                      <a:r>
                        <a:rPr lang="en-US" sz="1200" b="1" dirty="0" smtClean="0">
                          <a:effectLst/>
                          <a:latin typeface="Garamond" pitchFamily="18" charset="0"/>
                          <a:ea typeface="Calibri" panose="020F0502020204030204" pitchFamily="34" charset="0"/>
                          <a:cs typeface="Mangal"/>
                        </a:rPr>
                        <a:t>9</a:t>
                      </a:r>
                      <a:r>
                        <a:rPr lang="en-US" sz="1200" b="1" baseline="30000" dirty="0" smtClean="0">
                          <a:effectLst/>
                          <a:latin typeface="Garamond" pitchFamily="18" charset="0"/>
                          <a:ea typeface="Calibri" panose="020F0502020204030204" pitchFamily="34" charset="0"/>
                          <a:cs typeface="Mangal"/>
                        </a:rPr>
                        <a:t>th</a:t>
                      </a:r>
                      <a:r>
                        <a:rPr lang="en-US" sz="1200" b="1" dirty="0" smtClean="0">
                          <a:effectLst/>
                          <a:latin typeface="Garamond" pitchFamily="18" charset="0"/>
                          <a:ea typeface="Calibri" panose="020F0502020204030204" pitchFamily="34" charset="0"/>
                          <a:cs typeface="Mangal"/>
                        </a:rPr>
                        <a:t> Nov to 15</a:t>
                      </a:r>
                      <a:r>
                        <a:rPr lang="en-US" sz="1200" b="1" baseline="30000" dirty="0" smtClean="0">
                          <a:effectLst/>
                          <a:latin typeface="Garamond" pitchFamily="18" charset="0"/>
                          <a:ea typeface="Calibri" panose="020F0502020204030204" pitchFamily="34" charset="0"/>
                          <a:cs typeface="Mangal"/>
                        </a:rPr>
                        <a:t>th</a:t>
                      </a:r>
                      <a:r>
                        <a:rPr lang="en-US" sz="1200" b="1" dirty="0" smtClean="0">
                          <a:effectLst/>
                          <a:latin typeface="Garamond" pitchFamily="18" charset="0"/>
                          <a:ea typeface="Calibri" panose="020F0502020204030204" pitchFamily="34" charset="0"/>
                          <a:cs typeface="Mangal"/>
                        </a:rPr>
                        <a:t> </a:t>
                      </a:r>
                      <a:r>
                        <a:rPr lang="en-US" sz="1200" b="1" dirty="0" err="1" smtClean="0">
                          <a:effectLst/>
                          <a:latin typeface="Garamond" pitchFamily="18" charset="0"/>
                          <a:ea typeface="Calibri" panose="020F0502020204030204" pitchFamily="34" charset="0"/>
                          <a:cs typeface="Mangal"/>
                        </a:rPr>
                        <a:t>NOv</a:t>
                      </a:r>
                      <a:endParaRPr lang="en-US" sz="1200" b="1" dirty="0">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650062098"/>
                  </a:ext>
                </a:extLst>
              </a:tr>
              <a:tr h="304800">
                <a:tc>
                  <a:txBody>
                    <a:bodyPr/>
                    <a:lstStyle/>
                    <a:p>
                      <a:pPr marL="0" marR="0" indent="0" algn="just" defTabSz="914400" rtl="0" eaLnBrk="1" fontAlgn="auto" latinLnBrk="0" hangingPunct="1">
                        <a:lnSpc>
                          <a:spcPct val="107000"/>
                        </a:lnSpc>
                        <a:spcBef>
                          <a:spcPts val="0"/>
                        </a:spcBef>
                        <a:spcAft>
                          <a:spcPts val="0"/>
                        </a:spcAft>
                        <a:buClrTx/>
                        <a:buSzTx/>
                        <a:buFontTx/>
                        <a:buNone/>
                        <a:tabLst/>
                        <a:defRPr/>
                      </a:pPr>
                      <a:r>
                        <a:rPr lang="en-US" sz="1400" b="1" dirty="0" smtClean="0">
                          <a:solidFill>
                            <a:schemeClr val="tx1"/>
                          </a:solidFill>
                          <a:effectLst/>
                          <a:latin typeface="Garamond" pitchFamily="18" charset="0"/>
                          <a:ea typeface="Calibri" panose="020F0502020204030204" pitchFamily="34" charset="0"/>
                          <a:cs typeface="Mangal"/>
                        </a:rPr>
                        <a:t>Load (MW)</a:t>
                      </a: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486</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451</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577</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546</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270</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219</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0</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smtClean="0">
                          <a:solidFill>
                            <a:schemeClr val="dk1"/>
                          </a:solidFill>
                          <a:effectLst/>
                          <a:latin typeface="Garamond" pitchFamily="18" charset="0"/>
                          <a:ea typeface="Calibri" panose="020F0502020204030204" pitchFamily="34" charset="0"/>
                          <a:cs typeface="Mangal"/>
                        </a:rPr>
                        <a:t>0</a:t>
                      </a:r>
                      <a:endParaRPr lang="en-US" sz="1200" b="1" kern="1200" baseline="0" dirty="0">
                        <a:solidFill>
                          <a:schemeClr val="dk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219011">
                <a:tc rowSpan="3">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IN" sz="1600" b="1" dirty="0" smtClean="0">
                          <a:solidFill>
                            <a:schemeClr val="tx1"/>
                          </a:solidFill>
                          <a:effectLst/>
                          <a:latin typeface="Garamond" pitchFamily="18" charset="0"/>
                          <a:ea typeface="Calibri" panose="020F0502020204030204" pitchFamily="34" charset="0"/>
                          <a:cs typeface="Mangal"/>
                        </a:rPr>
                        <a:t>PM10.0</a:t>
                      </a:r>
                      <a:endParaRPr lang="en-US" sz="1600" b="1"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76.59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119.73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125.50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145.87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b"/>
                      <a:r>
                        <a:rPr lang="en-US" sz="1200" b="0" i="0" u="none" strike="noStrike">
                          <a:solidFill>
                            <a:srgbClr val="000000"/>
                          </a:solidFill>
                          <a:effectLst/>
                          <a:latin typeface="Garamond" pitchFamily="18" charset="0"/>
                        </a:rPr>
                        <a:t>161.2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178.7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248.0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207.4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9270546"/>
                  </a:ext>
                </a:extLst>
              </a:tr>
              <a:tr h="219011">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102.17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178.16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219.51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231.58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b"/>
                      <a:r>
                        <a:rPr lang="en-US" sz="1200" b="0" i="0" u="none" strike="noStrike">
                          <a:solidFill>
                            <a:srgbClr val="000000"/>
                          </a:solidFill>
                          <a:effectLst/>
                          <a:latin typeface="Garamond" pitchFamily="18" charset="0"/>
                        </a:rPr>
                        <a:t>279.0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289.3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371.4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282.7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70644259"/>
                  </a:ext>
                </a:extLst>
              </a:tr>
              <a:tr h="219011">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95.55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171.13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193.69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219.00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b"/>
                      <a:r>
                        <a:rPr lang="en-US" sz="1200" b="0" i="0" u="none" strike="noStrike">
                          <a:solidFill>
                            <a:srgbClr val="000000"/>
                          </a:solidFill>
                          <a:effectLst/>
                          <a:latin typeface="Garamond" pitchFamily="18" charset="0"/>
                        </a:rPr>
                        <a:t>242.4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301.5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382.8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283.3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18853476"/>
                  </a:ext>
                </a:extLst>
              </a:tr>
              <a:tr h="219011">
                <a:tc rowSpan="3">
                  <a:txBody>
                    <a:bodyPr/>
                    <a:lstStyle/>
                    <a:p>
                      <a:pPr marL="0" marR="0" algn="just">
                        <a:lnSpc>
                          <a:spcPct val="107000"/>
                        </a:lnSpc>
                        <a:spcBef>
                          <a:spcPts val="0"/>
                        </a:spcBef>
                        <a:spcAft>
                          <a:spcPts val="0"/>
                        </a:spcAft>
                      </a:pPr>
                      <a:r>
                        <a:rPr lang="en-IN" sz="1600" b="1" dirty="0" smtClean="0">
                          <a:solidFill>
                            <a:schemeClr val="tx1"/>
                          </a:solidFill>
                          <a:effectLst/>
                          <a:latin typeface="Garamond" pitchFamily="18" charset="0"/>
                          <a:ea typeface="Calibri" panose="020F0502020204030204" pitchFamily="34" charset="0"/>
                          <a:cs typeface="Mangal"/>
                        </a:rPr>
                        <a:t>PM2.5</a:t>
                      </a:r>
                      <a:endParaRPr lang="en-US" sz="1600" b="1"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33.23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50.58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59.02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73.77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b"/>
                      <a:r>
                        <a:rPr lang="en-US" sz="1200" b="0" i="0" u="none" strike="noStrike">
                          <a:solidFill>
                            <a:srgbClr val="000000"/>
                          </a:solidFill>
                          <a:effectLst/>
                          <a:latin typeface="Garamond" pitchFamily="18" charset="0"/>
                        </a:rPr>
                        <a:t>84.1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101.6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132.4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117.1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0217611"/>
                  </a:ext>
                </a:extLst>
              </a:tr>
              <a:tr h="219011">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40.06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67.47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91.99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109.30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b"/>
                      <a:r>
                        <a:rPr lang="en-US" sz="1200" b="0" i="0" u="none" strike="noStrike">
                          <a:solidFill>
                            <a:srgbClr val="000000"/>
                          </a:solidFill>
                          <a:effectLst/>
                          <a:latin typeface="Garamond" pitchFamily="18" charset="0"/>
                        </a:rPr>
                        <a:t>124.1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145.6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195.3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165.8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19748986"/>
                  </a:ext>
                </a:extLst>
              </a:tr>
              <a:tr h="219011">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42.92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67.45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74.47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115.80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b"/>
                      <a:r>
                        <a:rPr lang="en-US" sz="1200" b="0" i="0" u="none" strike="noStrike">
                          <a:solidFill>
                            <a:srgbClr val="000000"/>
                          </a:solidFill>
                          <a:effectLst/>
                          <a:latin typeface="Garamond" pitchFamily="18" charset="0"/>
                        </a:rPr>
                        <a:t>120.1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a:solidFill>
                            <a:srgbClr val="000000"/>
                          </a:solidFill>
                          <a:effectLst/>
                          <a:latin typeface="Garamond" pitchFamily="18" charset="0"/>
                        </a:rPr>
                        <a:t>169.2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203.4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b"/>
                      <a:r>
                        <a:rPr lang="en-US" sz="1200" b="0" i="0" u="none" strike="noStrike" dirty="0">
                          <a:solidFill>
                            <a:srgbClr val="000000"/>
                          </a:solidFill>
                          <a:effectLst/>
                          <a:latin typeface="Garamond" pitchFamily="18" charset="0"/>
                        </a:rPr>
                        <a:t>164.2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08852715"/>
                  </a:ext>
                </a:extLst>
              </a:tr>
              <a:tr h="219011">
                <a:tc rowSpan="3">
                  <a:txBody>
                    <a:bodyPr/>
                    <a:lstStyle/>
                    <a:p>
                      <a:pPr marL="0" marR="0" algn="just">
                        <a:lnSpc>
                          <a:spcPct val="107000"/>
                        </a:lnSpc>
                        <a:spcBef>
                          <a:spcPts val="0"/>
                        </a:spcBef>
                        <a:spcAft>
                          <a:spcPts val="0"/>
                        </a:spcAft>
                      </a:pPr>
                      <a:r>
                        <a:rPr lang="en-IN" sz="1600" b="1" dirty="0" smtClean="0">
                          <a:solidFill>
                            <a:schemeClr val="tx1"/>
                          </a:solidFill>
                          <a:effectLst/>
                          <a:latin typeface="Garamond" pitchFamily="18" charset="0"/>
                          <a:ea typeface="Calibri" panose="020F0502020204030204" pitchFamily="34" charset="0"/>
                          <a:cs typeface="Mangal"/>
                        </a:rPr>
                        <a:t>SOx</a:t>
                      </a:r>
                      <a:endParaRPr lang="en-US" sz="1600" b="1" dirty="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10.39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10.32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11.17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11.03</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a:solidFill>
                            <a:srgbClr val="000000"/>
                          </a:solidFill>
                          <a:effectLst/>
                          <a:latin typeface="Garamond" pitchFamily="18" charset="0"/>
                        </a:rPr>
                        <a:t>11.0</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a:solidFill>
                            <a:srgbClr val="000000"/>
                          </a:solidFill>
                          <a:effectLst/>
                          <a:latin typeface="Garamond" pitchFamily="18" charset="0"/>
                        </a:rPr>
                        <a:t>7.8</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a:solidFill>
                            <a:srgbClr val="000000"/>
                          </a:solidFill>
                          <a:effectLst/>
                          <a:latin typeface="Garamond" pitchFamily="18" charset="0"/>
                        </a:rPr>
                        <a:t>10.5</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dirty="0">
                          <a:solidFill>
                            <a:srgbClr val="000000"/>
                          </a:solidFill>
                          <a:effectLst/>
                          <a:latin typeface="Garamond" pitchFamily="18" charset="0"/>
                        </a:rPr>
                        <a:t>11.9</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124338628"/>
                  </a:ext>
                </a:extLst>
              </a:tr>
              <a:tr h="219011">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8.30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9.65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11.15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13.37</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a:solidFill>
                            <a:srgbClr val="000000"/>
                          </a:solidFill>
                          <a:effectLst/>
                          <a:latin typeface="Garamond" pitchFamily="18" charset="0"/>
                        </a:rPr>
                        <a:t>19.8</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a:solidFill>
                            <a:srgbClr val="000000"/>
                          </a:solidFill>
                          <a:effectLst/>
                          <a:latin typeface="Garamond" pitchFamily="18" charset="0"/>
                        </a:rPr>
                        <a:t>14.8</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a:solidFill>
                            <a:srgbClr val="000000"/>
                          </a:solidFill>
                          <a:effectLst/>
                          <a:latin typeface="Garamond" pitchFamily="18" charset="0"/>
                        </a:rPr>
                        <a:t>13.4</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dirty="0">
                          <a:solidFill>
                            <a:srgbClr val="000000"/>
                          </a:solidFill>
                          <a:effectLst/>
                          <a:latin typeface="Garamond" pitchFamily="18" charset="0"/>
                        </a:rPr>
                        <a:t>8.3</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826819390"/>
                  </a:ext>
                </a:extLst>
              </a:tr>
              <a:tr h="219011">
                <a:tc vMerge="1">
                  <a:txBody>
                    <a:bodyPr/>
                    <a:lstStyle/>
                    <a:p>
                      <a:pPr marL="0" marR="0" algn="just">
                        <a:lnSpc>
                          <a:spcPct val="107000"/>
                        </a:lnSpc>
                        <a:spcBef>
                          <a:spcPts val="0"/>
                        </a:spcBef>
                        <a:spcAft>
                          <a:spcPts val="0"/>
                        </a:spcAft>
                      </a:pPr>
                      <a:endParaRPr lang="en-US" sz="1400" b="1" dirty="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12.35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12.65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9.71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9.71</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dirty="0">
                          <a:solidFill>
                            <a:srgbClr val="000000"/>
                          </a:solidFill>
                          <a:effectLst/>
                          <a:latin typeface="Garamond" pitchFamily="18" charset="0"/>
                        </a:rPr>
                        <a:t>10.8</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dirty="0">
                          <a:solidFill>
                            <a:srgbClr val="000000"/>
                          </a:solidFill>
                          <a:effectLst/>
                          <a:latin typeface="Garamond" pitchFamily="18" charset="0"/>
                        </a:rPr>
                        <a:t>11.0</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dirty="0">
                          <a:solidFill>
                            <a:srgbClr val="000000"/>
                          </a:solidFill>
                          <a:effectLst/>
                          <a:latin typeface="Garamond" pitchFamily="18" charset="0"/>
                        </a:rPr>
                        <a:t>11.5</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r" fontAlgn="t"/>
                      <a:r>
                        <a:rPr lang="en-US" sz="1200" b="0" i="0" u="none" strike="noStrike" dirty="0">
                          <a:solidFill>
                            <a:srgbClr val="000000"/>
                          </a:solidFill>
                          <a:effectLst/>
                          <a:latin typeface="Garamond" pitchFamily="18" charset="0"/>
                        </a:rPr>
                        <a:t>8.2</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266459460"/>
                  </a:ext>
                </a:extLst>
              </a:tr>
              <a:tr h="221195">
                <a:tc rowSpan="3">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IN" sz="1600" b="1" dirty="0" smtClean="0">
                          <a:solidFill>
                            <a:schemeClr val="tx1"/>
                          </a:solidFill>
                          <a:effectLst/>
                          <a:latin typeface="Garamond" pitchFamily="18" charset="0"/>
                          <a:ea typeface="Calibri" panose="020F0502020204030204" pitchFamily="34" charset="0"/>
                          <a:cs typeface="Mangal"/>
                        </a:rPr>
                        <a:t>NOx</a:t>
                      </a:r>
                      <a:endParaRPr lang="en-US" sz="1600" b="1" dirty="0" smtClean="0">
                        <a:solidFill>
                          <a:schemeClr val="tx1"/>
                        </a:solidFill>
                        <a:effectLst/>
                        <a:latin typeface="Garamond" pitchFamily="18" charset="0"/>
                        <a:ea typeface="Calibri" panose="020F0502020204030204" pitchFamily="34" charset="0"/>
                        <a:cs typeface="Mangal"/>
                      </a:endParaRPr>
                    </a:p>
                  </a:txBody>
                  <a:tcPr marL="75259" marR="7525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12.50</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21.39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19.52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20.56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t"/>
                      <a:r>
                        <a:rPr lang="en-US" sz="1200" b="0" i="0" u="none" strike="noStrike">
                          <a:solidFill>
                            <a:srgbClr val="000000"/>
                          </a:solidFill>
                          <a:effectLst/>
                          <a:latin typeface="Garamond" pitchFamily="18" charset="0"/>
                        </a:rPr>
                        <a:t>14.5</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a:solidFill>
                            <a:srgbClr val="000000"/>
                          </a:solidFill>
                          <a:effectLst/>
                          <a:latin typeface="Garamond" pitchFamily="18" charset="0"/>
                        </a:rPr>
                        <a:t>17.0</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a:solidFill>
                            <a:srgbClr val="000000"/>
                          </a:solidFill>
                          <a:effectLst/>
                          <a:latin typeface="Garamond" pitchFamily="18" charset="0"/>
                        </a:rPr>
                        <a:t>23.2</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dirty="0">
                          <a:solidFill>
                            <a:srgbClr val="000000"/>
                          </a:solidFill>
                          <a:effectLst/>
                          <a:latin typeface="Garamond" pitchFamily="18" charset="0"/>
                        </a:rPr>
                        <a:t>26.1</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66390279"/>
                  </a:ext>
                </a:extLst>
              </a:tr>
              <a:tr h="219315">
                <a:tc vMerge="1">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endParaRPr lang="en-US" sz="1400" b="1" dirty="0" smtClean="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13.86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13.34</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a:solidFill>
                            <a:schemeClr val="dk1"/>
                          </a:solidFill>
                          <a:effectLst/>
                          <a:latin typeface="Garamond" pitchFamily="18" charset="0"/>
                          <a:ea typeface="Calibri" panose="020F0502020204030204" pitchFamily="34" charset="0"/>
                          <a:cs typeface="Mangal"/>
                        </a:rPr>
                        <a:t>18.19</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17.56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t"/>
                      <a:r>
                        <a:rPr lang="en-US" sz="1200" b="0" i="0" u="none" strike="noStrike">
                          <a:solidFill>
                            <a:srgbClr val="000000"/>
                          </a:solidFill>
                          <a:effectLst/>
                          <a:latin typeface="Garamond" pitchFamily="18" charset="0"/>
                        </a:rPr>
                        <a:t>18.8</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a:solidFill>
                            <a:srgbClr val="000000"/>
                          </a:solidFill>
                          <a:effectLst/>
                          <a:latin typeface="Garamond" pitchFamily="18" charset="0"/>
                        </a:rPr>
                        <a:t>17.1</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a:solidFill>
                            <a:srgbClr val="000000"/>
                          </a:solidFill>
                          <a:effectLst/>
                          <a:latin typeface="Garamond" pitchFamily="18" charset="0"/>
                        </a:rPr>
                        <a:t>18.0</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dirty="0">
                          <a:solidFill>
                            <a:srgbClr val="000000"/>
                          </a:solidFill>
                          <a:effectLst/>
                          <a:latin typeface="Garamond" pitchFamily="18" charset="0"/>
                        </a:rPr>
                        <a:t>20.2</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89980134"/>
                  </a:ext>
                </a:extLst>
              </a:tr>
              <a:tr h="219315">
                <a:tc vMerge="1">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endParaRPr lang="en-US" sz="1400" b="1" dirty="0" smtClean="0">
                        <a:solidFill>
                          <a:schemeClr val="tx1"/>
                        </a:solidFill>
                        <a:effectLst/>
                        <a:latin typeface="Calibri" panose="020F0502020204030204" pitchFamily="34" charset="0"/>
                        <a:ea typeface="Calibri" panose="020F0502020204030204" pitchFamily="34" charset="0"/>
                        <a:cs typeface="Mangal"/>
                      </a:endParaRPr>
                    </a:p>
                  </a:txBody>
                  <a:tcPr marL="56444" marR="564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13.85</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13.98</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8.82</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algn="just" defTabSz="914400" rtl="0" eaLnBrk="1" fontAlgn="b" latinLnBrk="0" hangingPunct="1">
                        <a:lnSpc>
                          <a:spcPct val="107000"/>
                        </a:lnSpc>
                        <a:spcBef>
                          <a:spcPts val="0"/>
                        </a:spcBef>
                        <a:spcAft>
                          <a:spcPts val="0"/>
                        </a:spcAft>
                      </a:pPr>
                      <a:r>
                        <a:rPr lang="en-US" sz="1200" b="1" kern="1200" baseline="0" dirty="0">
                          <a:solidFill>
                            <a:schemeClr val="dk1"/>
                          </a:solidFill>
                          <a:effectLst/>
                          <a:latin typeface="Garamond" pitchFamily="18" charset="0"/>
                          <a:ea typeface="Calibri" panose="020F0502020204030204" pitchFamily="34" charset="0"/>
                          <a:cs typeface="Mangal"/>
                        </a:rPr>
                        <a:t>4.16</a:t>
                      </a:r>
                    </a:p>
                  </a:txBody>
                  <a:tcPr marL="12700" marR="12700"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r" fontAlgn="t"/>
                      <a:r>
                        <a:rPr lang="en-US" sz="1200" b="0" i="0" u="none" strike="noStrike" dirty="0">
                          <a:solidFill>
                            <a:srgbClr val="000000"/>
                          </a:solidFill>
                          <a:effectLst/>
                          <a:latin typeface="Garamond" pitchFamily="18" charset="0"/>
                        </a:rPr>
                        <a:t>4.0</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a:solidFill>
                            <a:srgbClr val="000000"/>
                          </a:solidFill>
                          <a:effectLst/>
                          <a:latin typeface="Garamond" pitchFamily="18" charset="0"/>
                        </a:rPr>
                        <a:t>8.8</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a:solidFill>
                            <a:srgbClr val="000000"/>
                          </a:solidFill>
                          <a:effectLst/>
                          <a:latin typeface="Garamond" pitchFamily="18" charset="0"/>
                        </a:rPr>
                        <a:t>8.9</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t"/>
                      <a:r>
                        <a:rPr lang="en-US" sz="1200" b="0" i="0" u="none" strike="noStrike" dirty="0">
                          <a:solidFill>
                            <a:srgbClr val="000000"/>
                          </a:solidFill>
                          <a:effectLst/>
                          <a:latin typeface="Garamond" pitchFamily="18" charset="0"/>
                        </a:rPr>
                        <a:t>13.5</a:t>
                      </a: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97202198"/>
                  </a:ext>
                </a:extLst>
              </a:tr>
            </a:tbl>
          </a:graphicData>
        </a:graphic>
      </p:graphicFrame>
      <p:sp>
        <p:nvSpPr>
          <p:cNvPr id="6" name="Title 1"/>
          <p:cNvSpPr>
            <a:spLocks noGrp="1"/>
          </p:cNvSpPr>
          <p:nvPr>
            <p:ph type="title"/>
          </p:nvPr>
        </p:nvSpPr>
        <p:spPr/>
        <p:txBody>
          <a:bodyPr>
            <a:normAutofit/>
          </a:bodyPr>
          <a:lstStyle/>
          <a:p>
            <a:r>
              <a:rPr lang="en-IN" sz="2400" dirty="0">
                <a:latin typeface="Garamond" pitchFamily="18" charset="0"/>
              </a:rPr>
              <a:t>AAQMS DATA -NTPC </a:t>
            </a:r>
            <a:r>
              <a:rPr lang="en-IN" sz="2400" dirty="0" err="1">
                <a:latin typeface="Garamond" pitchFamily="18" charset="0"/>
              </a:rPr>
              <a:t>Dadri</a:t>
            </a:r>
            <a:endParaRPr lang="en-US" sz="2400" dirty="0">
              <a:latin typeface="Garamond" pitchFamily="18" charset="0"/>
            </a:endParaRPr>
          </a:p>
        </p:txBody>
      </p:sp>
      <p:sp>
        <p:nvSpPr>
          <p:cNvPr id="7" name="Rectangle 6"/>
          <p:cNvSpPr/>
          <p:nvPr/>
        </p:nvSpPr>
        <p:spPr>
          <a:xfrm>
            <a:off x="469118" y="188097"/>
            <a:ext cx="10371877"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35559148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9872" y="321069"/>
            <a:ext cx="10871044" cy="6524863"/>
          </a:xfrm>
          <a:prstGeom prst="rect">
            <a:avLst/>
          </a:prstGeom>
        </p:spPr>
        <p:txBody>
          <a:bodyPr wrap="square">
            <a:spAutoFit/>
          </a:bodyPr>
          <a:lstStyle/>
          <a:p>
            <a:pPr algn="just"/>
            <a:r>
              <a:rPr lang="en-US" sz="2200" b="1" dirty="0" smtClean="0">
                <a:solidFill>
                  <a:srgbClr val="843C0C"/>
                </a:solidFill>
                <a:latin typeface="Garamond" panose="02020404030301010803" pitchFamily="18" charset="0"/>
              </a:rPr>
              <a:t>                          </a:t>
            </a:r>
            <a:r>
              <a:rPr lang="en-US" sz="2200" b="1" dirty="0">
                <a:solidFill>
                  <a:srgbClr val="843C0C"/>
                </a:solidFill>
                <a:latin typeface="Garamond" panose="02020404030301010803" pitchFamily="18" charset="0"/>
              </a:rPr>
              <a:t>	</a:t>
            </a:r>
            <a:endParaRPr lang="en-US" sz="2200" dirty="0">
              <a:solidFill>
                <a:srgbClr val="843C0C"/>
              </a:solidFill>
              <a:latin typeface="Garamond" panose="02020404030301010803" pitchFamily="18" charset="0"/>
            </a:endParaRPr>
          </a:p>
          <a:p>
            <a:pPr algn="just"/>
            <a:r>
              <a:rPr lang="en-US" sz="2200" b="1" dirty="0">
                <a:latin typeface="Garamond" panose="02020404030301010803" pitchFamily="18" charset="0"/>
              </a:rPr>
              <a:t> </a:t>
            </a:r>
            <a:endParaRPr lang="en-US" sz="2200" dirty="0">
              <a:latin typeface="Garamond" panose="02020404030301010803" pitchFamily="18" charset="0"/>
            </a:endParaRPr>
          </a:p>
          <a:p>
            <a:pPr algn="just"/>
            <a:r>
              <a:rPr lang="en-US" sz="2200" dirty="0">
                <a:latin typeface="Garamond" panose="02020404030301010803" pitchFamily="18" charset="0"/>
              </a:rPr>
              <a:t> </a:t>
            </a: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smtClean="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a:p>
            <a:pPr marL="342900" indent="-342900" algn="just">
              <a:buFont typeface="Wingdings" panose="05000000000000000000" pitchFamily="2" charset="2"/>
              <a:buChar char="Ø"/>
            </a:pPr>
            <a:endParaRPr lang="en-US" sz="2200" dirty="0">
              <a:latin typeface="Garamond" panose="02020404030301010803" pitchFamily="18" charset="0"/>
            </a:endParaRPr>
          </a:p>
        </p:txBody>
      </p:sp>
      <p:sp>
        <p:nvSpPr>
          <p:cNvPr id="6" name="Title 1"/>
          <p:cNvSpPr txBox="1">
            <a:spLocks/>
          </p:cNvSpPr>
          <p:nvPr/>
        </p:nvSpPr>
        <p:spPr>
          <a:xfrm>
            <a:off x="1384144" y="25401"/>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solidFill>
                <a:schemeClr val="accent2">
                  <a:lumMod val="50000"/>
                </a:schemeClr>
              </a:solidFill>
              <a:latin typeface="Garamond" panose="02020404030301010803" pitchFamily="18" charset="0"/>
            </a:endParaRPr>
          </a:p>
        </p:txBody>
      </p:sp>
      <p:graphicFrame>
        <p:nvGraphicFramePr>
          <p:cNvPr id="7" name="Chart 6"/>
          <p:cNvGraphicFramePr>
            <a:graphicFrameLocks/>
          </p:cNvGraphicFramePr>
          <p:nvPr>
            <p:extLst>
              <p:ext uri="{D42A27DB-BD31-4B8C-83A1-F6EECF244321}">
                <p14:modId xmlns:p14="http://schemas.microsoft.com/office/powerpoint/2010/main" val="1658047433"/>
              </p:ext>
            </p:extLst>
          </p:nvPr>
        </p:nvGraphicFramePr>
        <p:xfrm>
          <a:off x="2612571" y="756940"/>
          <a:ext cx="7576458" cy="4604657"/>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txBox="1">
            <a:spLocks/>
          </p:cNvSpPr>
          <p:nvPr/>
        </p:nvSpPr>
        <p:spPr>
          <a:xfrm>
            <a:off x="3531541" y="1018075"/>
            <a:ext cx="4408716" cy="48206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IN" sz="2400" dirty="0" smtClean="0">
                <a:latin typeface="Garamond" panose="02020404030301010803" pitchFamily="18" charset="0"/>
              </a:rPr>
              <a:t>    </a:t>
            </a:r>
            <a:r>
              <a:rPr lang="en-IN" sz="2400" b="1" dirty="0" smtClean="0">
                <a:latin typeface="Garamond" panose="02020404030301010803" pitchFamily="18" charset="0"/>
              </a:rPr>
              <a:t>Load</a:t>
            </a:r>
            <a:r>
              <a:rPr lang="en-IN" sz="2400" dirty="0" smtClean="0">
                <a:latin typeface="Garamond" panose="02020404030301010803" pitchFamily="18" charset="0"/>
              </a:rPr>
              <a:t>       </a:t>
            </a:r>
            <a:r>
              <a:rPr lang="en-IN" sz="2400" b="1" dirty="0" smtClean="0">
                <a:latin typeface="Garamond" panose="02020404030301010803" pitchFamily="18" charset="0"/>
              </a:rPr>
              <a:t>AQI</a:t>
            </a:r>
            <a:r>
              <a:rPr lang="en-IN" sz="2400" dirty="0" smtClean="0">
                <a:latin typeface="Garamond" panose="02020404030301010803" pitchFamily="18" charset="0"/>
              </a:rPr>
              <a:t> </a:t>
            </a:r>
            <a:endParaRPr lang="en-US" sz="2400" dirty="0">
              <a:latin typeface="Garamond" panose="02020404030301010803" pitchFamily="18" charset="0"/>
            </a:endParaRPr>
          </a:p>
        </p:txBody>
      </p:sp>
      <p:cxnSp>
        <p:nvCxnSpPr>
          <p:cNvPr id="10" name="Straight Connector 9"/>
          <p:cNvCxnSpPr/>
          <p:nvPr/>
        </p:nvCxnSpPr>
        <p:spPr>
          <a:xfrm>
            <a:off x="5836123" y="1254681"/>
            <a:ext cx="373928" cy="784"/>
          </a:xfrm>
          <a:prstGeom prst="line">
            <a:avLst/>
          </a:prstGeom>
          <a:ln w="50800">
            <a:solidFill>
              <a:srgbClr val="EC772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3285" y="1259109"/>
            <a:ext cx="440489" cy="0"/>
          </a:xfrm>
          <a:prstGeom prst="line">
            <a:avLst/>
          </a:prstGeom>
          <a:ln w="50800">
            <a:solidFill>
              <a:srgbClr val="4F7B31"/>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1045028" y="5361597"/>
            <a:ext cx="10695887" cy="13357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Ø"/>
            </a:pPr>
            <a:r>
              <a:rPr lang="en-US" sz="2000" dirty="0">
                <a:latin typeface="Garamond" panose="02020404030301010803" pitchFamily="18" charset="0"/>
                <a:cs typeface="Arial" panose="020B0604020202020204" pitchFamily="34" charset="0"/>
              </a:rPr>
              <a:t>From the above AAQMS data trend it can be seen </a:t>
            </a:r>
            <a:r>
              <a:rPr lang="en-US" sz="2000" dirty="0" smtClean="0">
                <a:latin typeface="Garamond" panose="02020404030301010803" pitchFamily="18" charset="0"/>
                <a:cs typeface="Arial" panose="020B0604020202020204" pitchFamily="34" charset="0"/>
              </a:rPr>
              <a:t>that, </a:t>
            </a:r>
            <a:r>
              <a:rPr lang="en-US" sz="2000" dirty="0">
                <a:latin typeface="Garamond" panose="02020404030301010803" pitchFamily="18" charset="0"/>
                <a:cs typeface="Arial" panose="020B0604020202020204" pitchFamily="34" charset="0"/>
              </a:rPr>
              <a:t>even after shutdown of all </a:t>
            </a:r>
            <a:r>
              <a:rPr lang="en-US" sz="2000" dirty="0" smtClean="0">
                <a:latin typeface="Garamond" panose="02020404030301010803" pitchFamily="18" charset="0"/>
                <a:cs typeface="Arial" panose="020B0604020202020204" pitchFamily="34" charset="0"/>
              </a:rPr>
              <a:t>Coal fired units on 29th </a:t>
            </a:r>
            <a:r>
              <a:rPr lang="en-US" sz="2000" dirty="0">
                <a:latin typeface="Garamond" panose="02020404030301010803" pitchFamily="18" charset="0"/>
                <a:cs typeface="Arial" panose="020B0604020202020204" pitchFamily="34" charset="0"/>
              </a:rPr>
              <a:t>October’20, Ambient </a:t>
            </a:r>
            <a:r>
              <a:rPr lang="en-US" sz="2000" dirty="0" smtClean="0">
                <a:latin typeface="Garamond" panose="02020404030301010803" pitchFamily="18" charset="0"/>
                <a:cs typeface="Arial" panose="020B0604020202020204" pitchFamily="34" charset="0"/>
              </a:rPr>
              <a:t>Air Quality (AQI) </a:t>
            </a:r>
            <a:r>
              <a:rPr lang="en-US" sz="2000" dirty="0">
                <a:latin typeface="Garamond" panose="02020404030301010803" pitchFamily="18" charset="0"/>
                <a:cs typeface="Arial" panose="020B0604020202020204" pitchFamily="34" charset="0"/>
              </a:rPr>
              <a:t>is either in </a:t>
            </a:r>
            <a:r>
              <a:rPr lang="en-US" sz="2000" dirty="0" smtClean="0">
                <a:latin typeface="Garamond" panose="02020404030301010803" pitchFamily="18" charset="0"/>
                <a:cs typeface="Arial" panose="020B0604020202020204" pitchFamily="34" charset="0"/>
              </a:rPr>
              <a:t>same </a:t>
            </a:r>
            <a:r>
              <a:rPr lang="en-US" sz="2000" dirty="0">
                <a:latin typeface="Garamond" panose="02020404030301010803" pitchFamily="18" charset="0"/>
                <a:cs typeface="Arial" panose="020B0604020202020204" pitchFamily="34" charset="0"/>
              </a:rPr>
              <a:t>condition or </a:t>
            </a:r>
            <a:r>
              <a:rPr lang="en-US" sz="2000" dirty="0" smtClean="0">
                <a:latin typeface="Garamond" panose="02020404030301010803" pitchFamily="18" charset="0"/>
                <a:cs typeface="Arial" panose="020B0604020202020204" pitchFamily="34" charset="0"/>
              </a:rPr>
              <a:t>has deteriorated. It shows no correlation </a:t>
            </a:r>
            <a:r>
              <a:rPr lang="en-US" sz="2000" dirty="0">
                <a:latin typeface="Garamond" panose="02020404030301010803" pitchFamily="18" charset="0"/>
                <a:cs typeface="Arial" panose="020B0604020202020204" pitchFamily="34" charset="0"/>
              </a:rPr>
              <a:t>of stack emission from </a:t>
            </a:r>
            <a:r>
              <a:rPr lang="en-US" sz="2000" dirty="0" err="1">
                <a:latin typeface="Garamond" panose="02020404030301010803" pitchFamily="18" charset="0"/>
                <a:cs typeface="Arial" panose="020B0604020202020204" pitchFamily="34" charset="0"/>
              </a:rPr>
              <a:t>Dadri</a:t>
            </a:r>
            <a:r>
              <a:rPr lang="en-US" sz="2000" dirty="0">
                <a:latin typeface="Garamond" panose="02020404030301010803" pitchFamily="18" charset="0"/>
                <a:cs typeface="Arial" panose="020B0604020202020204" pitchFamily="34" charset="0"/>
              </a:rPr>
              <a:t> </a:t>
            </a:r>
            <a:r>
              <a:rPr lang="en-US" sz="2000" dirty="0" smtClean="0">
                <a:latin typeface="Garamond" panose="02020404030301010803" pitchFamily="18" charset="0"/>
                <a:cs typeface="Arial" panose="020B0604020202020204" pitchFamily="34" charset="0"/>
              </a:rPr>
              <a:t>plant and </a:t>
            </a:r>
            <a:r>
              <a:rPr lang="en-US" sz="2000" dirty="0">
                <a:latin typeface="Garamond" panose="02020404030301010803" pitchFamily="18" charset="0"/>
                <a:cs typeface="Arial" panose="020B0604020202020204" pitchFamily="34" charset="0"/>
              </a:rPr>
              <a:t>the </a:t>
            </a:r>
            <a:r>
              <a:rPr lang="en-US" sz="2000" dirty="0" smtClean="0">
                <a:latin typeface="Garamond" panose="02020404030301010803" pitchFamily="18" charset="0"/>
                <a:cs typeface="Arial" panose="020B0604020202020204" pitchFamily="34" charset="0"/>
              </a:rPr>
              <a:t>Ambient Air Quality which requires further analysis.</a:t>
            </a:r>
            <a:endParaRPr lang="en-US" sz="2000" dirty="0">
              <a:solidFill>
                <a:schemeClr val="accent2">
                  <a:lumMod val="50000"/>
                </a:schemeClr>
              </a:solidFill>
              <a:latin typeface="Garamond" panose="02020404030301010803" pitchFamily="18" charset="0"/>
            </a:endParaRPr>
          </a:p>
        </p:txBody>
      </p:sp>
      <p:sp>
        <p:nvSpPr>
          <p:cNvPr id="15" name="Title 1"/>
          <p:cNvSpPr txBox="1">
            <a:spLocks/>
          </p:cNvSpPr>
          <p:nvPr/>
        </p:nvSpPr>
        <p:spPr>
          <a:xfrm>
            <a:off x="7609451" y="4395118"/>
            <a:ext cx="2237014" cy="48206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IN" sz="1600" dirty="0" smtClean="0">
                <a:latin typeface="Garamond" panose="02020404030301010803" pitchFamily="18" charset="0"/>
              </a:rPr>
              <a:t>    </a:t>
            </a:r>
            <a:r>
              <a:rPr lang="en-IN" sz="1600" b="1" dirty="0" smtClean="0">
                <a:latin typeface="Garamond" panose="02020404030301010803" pitchFamily="18" charset="0"/>
              </a:rPr>
              <a:t>Source: NTPC Ltd.</a:t>
            </a:r>
            <a:r>
              <a:rPr lang="en-IN" sz="1600" dirty="0" smtClean="0">
                <a:latin typeface="Garamond" panose="02020404030301010803" pitchFamily="18" charset="0"/>
              </a:rPr>
              <a:t> </a:t>
            </a:r>
            <a:endParaRPr lang="en-US" sz="1600" dirty="0">
              <a:latin typeface="Garamond" panose="02020404030301010803" pitchFamily="18" charset="0"/>
            </a:endParaRPr>
          </a:p>
        </p:txBody>
      </p:sp>
      <p:sp>
        <p:nvSpPr>
          <p:cNvPr id="13" name="Rectangle 12"/>
          <p:cNvSpPr/>
          <p:nvPr/>
        </p:nvSpPr>
        <p:spPr>
          <a:xfrm>
            <a:off x="1268485" y="369328"/>
            <a:ext cx="3340338" cy="369332"/>
          </a:xfrm>
          <a:prstGeom prst="rect">
            <a:avLst/>
          </a:prstGeom>
        </p:spPr>
        <p:txBody>
          <a:bodyPr wrap="none">
            <a:spAutoFit/>
          </a:bodyPr>
          <a:lstStyle/>
          <a:p>
            <a:pPr algn="just"/>
            <a:r>
              <a:rPr lang="en-US" b="1" u="sng" dirty="0" smtClean="0">
                <a:solidFill>
                  <a:srgbClr val="002060"/>
                </a:solidFill>
                <a:latin typeface="Garamond" panose="02020404030301010803" pitchFamily="18" charset="0"/>
              </a:rPr>
              <a:t>AQI During Shutdown at </a:t>
            </a:r>
            <a:r>
              <a:rPr lang="en-US" b="1" u="sng" dirty="0" err="1" smtClean="0">
                <a:solidFill>
                  <a:srgbClr val="002060"/>
                </a:solidFill>
                <a:latin typeface="Garamond" panose="02020404030301010803" pitchFamily="18" charset="0"/>
              </a:rPr>
              <a:t>Dadri</a:t>
            </a:r>
            <a:r>
              <a:rPr lang="en-US" b="1" u="sng" dirty="0" smtClean="0">
                <a:solidFill>
                  <a:srgbClr val="002060"/>
                </a:solidFill>
                <a:latin typeface="Garamond" panose="02020404030301010803" pitchFamily="18" charset="0"/>
              </a:rPr>
              <a:t> </a:t>
            </a:r>
            <a:endParaRPr lang="en-US" b="1" u="sng" dirty="0">
              <a:solidFill>
                <a:srgbClr val="002060"/>
              </a:solidFill>
              <a:latin typeface="Garamond" panose="02020404030301010803" pitchFamily="18" charset="0"/>
            </a:endParaRPr>
          </a:p>
        </p:txBody>
      </p:sp>
      <p:sp>
        <p:nvSpPr>
          <p:cNvPr id="14" name="Rectangle 13"/>
          <p:cNvSpPr/>
          <p:nvPr/>
        </p:nvSpPr>
        <p:spPr>
          <a:xfrm>
            <a:off x="1029291" y="163383"/>
            <a:ext cx="10833195"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22898757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5291" y="990598"/>
            <a:ext cx="10125309" cy="5940088"/>
          </a:xfrm>
          <a:prstGeom prst="rect">
            <a:avLst/>
          </a:prstGeom>
        </p:spPr>
        <p:txBody>
          <a:bodyPr wrap="square">
            <a:spAutoFit/>
          </a:bodyPr>
          <a:lstStyle/>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algn="just"/>
            <a:endParaRPr lang="en-US" sz="2000" dirty="0" smtClean="0">
              <a:latin typeface="Garamond" panose="02020404030301010803" pitchFamily="18" charset="0"/>
            </a:endParaRPr>
          </a:p>
          <a:p>
            <a:pPr algn="just"/>
            <a:endParaRPr lang="en-US" sz="2000" dirty="0">
              <a:latin typeface="Garamond" panose="02020404030301010803" pitchFamily="18" charset="0"/>
            </a:endParaRPr>
          </a:p>
          <a:p>
            <a:pPr marL="34290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r>
              <a:rPr lang="en-US" sz="2000" dirty="0" smtClean="0">
                <a:latin typeface="Garamond" panose="02020404030301010803" pitchFamily="18" charset="0"/>
                <a:cs typeface="Arial" panose="020B0604020202020204" pitchFamily="34" charset="0"/>
              </a:rPr>
              <a:t>From </a:t>
            </a:r>
            <a:r>
              <a:rPr lang="en-US" sz="2000" dirty="0">
                <a:latin typeface="Garamond" panose="02020404030301010803" pitchFamily="18" charset="0"/>
                <a:cs typeface="Arial" panose="020B0604020202020204" pitchFamily="34" charset="0"/>
              </a:rPr>
              <a:t>the above AAQMS data trend it can be seen that, </a:t>
            </a:r>
            <a:r>
              <a:rPr lang="en-US" sz="2000" dirty="0" smtClean="0">
                <a:latin typeface="Garamond" panose="02020404030301010803" pitchFamily="18" charset="0"/>
                <a:cs typeface="Arial" panose="020B0604020202020204" pitchFamily="34" charset="0"/>
              </a:rPr>
              <a:t>the ambient levels of </a:t>
            </a:r>
            <a:r>
              <a:rPr lang="en-US" sz="2000" dirty="0" err="1" smtClean="0">
                <a:latin typeface="Garamond" panose="02020404030301010803" pitchFamily="18" charset="0"/>
                <a:cs typeface="Arial" panose="020B0604020202020204" pitchFamily="34" charset="0"/>
              </a:rPr>
              <a:t>SOx</a:t>
            </a:r>
            <a:r>
              <a:rPr lang="en-US" sz="2000" dirty="0" smtClean="0">
                <a:latin typeface="Garamond" panose="02020404030301010803" pitchFamily="18" charset="0"/>
                <a:cs typeface="Arial" panose="020B0604020202020204" pitchFamily="34" charset="0"/>
              </a:rPr>
              <a:t> and </a:t>
            </a:r>
            <a:r>
              <a:rPr lang="en-US" sz="2000" dirty="0" err="1" smtClean="0">
                <a:latin typeface="Garamond" panose="02020404030301010803" pitchFamily="18" charset="0"/>
                <a:cs typeface="Arial" panose="020B0604020202020204" pitchFamily="34" charset="0"/>
              </a:rPr>
              <a:t>NOx</a:t>
            </a:r>
            <a:r>
              <a:rPr lang="en-US" sz="2000" dirty="0" smtClean="0">
                <a:latin typeface="Garamond" panose="02020404030301010803" pitchFamily="18" charset="0"/>
                <a:cs typeface="Arial" panose="020B0604020202020204" pitchFamily="34" charset="0"/>
              </a:rPr>
              <a:t> are well below 40µg/m3 which is very good. Even </a:t>
            </a:r>
            <a:r>
              <a:rPr lang="en-US" sz="2000" dirty="0">
                <a:latin typeface="Garamond" panose="02020404030301010803" pitchFamily="18" charset="0"/>
                <a:cs typeface="Arial" panose="020B0604020202020204" pitchFamily="34" charset="0"/>
              </a:rPr>
              <a:t>after shutdown of all Coal fired units on 29th October’20, </a:t>
            </a:r>
            <a:r>
              <a:rPr lang="en-US" sz="2000" dirty="0" err="1">
                <a:latin typeface="Garamond" panose="02020404030301010803" pitchFamily="18" charset="0"/>
                <a:cs typeface="Arial" panose="020B0604020202020204" pitchFamily="34" charset="0"/>
              </a:rPr>
              <a:t>NOx</a:t>
            </a:r>
            <a:r>
              <a:rPr lang="en-US" sz="2000" dirty="0">
                <a:latin typeface="Garamond" panose="02020404030301010803" pitchFamily="18" charset="0"/>
                <a:cs typeface="Arial" panose="020B0604020202020204" pitchFamily="34" charset="0"/>
              </a:rPr>
              <a:t> is either in same condition or has deteriorated. </a:t>
            </a:r>
            <a:r>
              <a:rPr lang="en-US" sz="2000" dirty="0" smtClean="0">
                <a:latin typeface="Garamond" panose="02020404030301010803" pitchFamily="18" charset="0"/>
                <a:cs typeface="Arial" panose="020B0604020202020204" pitchFamily="34" charset="0"/>
              </a:rPr>
              <a:t>However</a:t>
            </a:r>
            <a:r>
              <a:rPr lang="en-US" sz="2000" dirty="0">
                <a:latin typeface="Garamond" panose="02020404030301010803" pitchFamily="18" charset="0"/>
                <a:cs typeface="Arial" panose="020B0604020202020204" pitchFamily="34" charset="0"/>
              </a:rPr>
              <a:t>, </a:t>
            </a:r>
            <a:r>
              <a:rPr lang="en-US" sz="2000" dirty="0" err="1">
                <a:latin typeface="Garamond" panose="02020404030301010803" pitchFamily="18" charset="0"/>
                <a:cs typeface="Arial" panose="020B0604020202020204" pitchFamily="34" charset="0"/>
              </a:rPr>
              <a:t>SOx</a:t>
            </a:r>
            <a:r>
              <a:rPr lang="en-US" sz="2000" dirty="0">
                <a:latin typeface="Garamond" panose="02020404030301010803" pitchFamily="18" charset="0"/>
                <a:cs typeface="Arial" panose="020B0604020202020204" pitchFamily="34" charset="0"/>
              </a:rPr>
              <a:t> </a:t>
            </a:r>
            <a:r>
              <a:rPr lang="en-US" sz="2000" dirty="0" smtClean="0">
                <a:latin typeface="Garamond" panose="02020404030301010803" pitchFamily="18" charset="0"/>
                <a:cs typeface="Arial" panose="020B0604020202020204" pitchFamily="34" charset="0"/>
              </a:rPr>
              <a:t>level is almost same.</a:t>
            </a:r>
            <a:r>
              <a:rPr lang="en-US" sz="2000" b="1" dirty="0" smtClean="0">
                <a:solidFill>
                  <a:srgbClr val="843C0C"/>
                </a:solidFill>
                <a:latin typeface="Garamond" panose="02020404030301010803" pitchFamily="18" charset="0"/>
              </a:rPr>
              <a:t>                  	</a:t>
            </a:r>
            <a:r>
              <a:rPr lang="en-US" sz="2000" b="1" dirty="0" smtClean="0">
                <a:latin typeface="Garamond" panose="02020404030301010803" pitchFamily="18" charset="0"/>
              </a:rPr>
              <a:t> </a:t>
            </a:r>
            <a:endParaRPr lang="en-US" sz="2000" dirty="0">
              <a:latin typeface="Garamond" panose="02020404030301010803" pitchFamily="18" charset="0"/>
            </a:endParaRPr>
          </a:p>
        </p:txBody>
      </p:sp>
      <p:sp>
        <p:nvSpPr>
          <p:cNvPr id="6" name="Title 1"/>
          <p:cNvSpPr txBox="1">
            <a:spLocks/>
          </p:cNvSpPr>
          <p:nvPr/>
        </p:nvSpPr>
        <p:spPr>
          <a:xfrm>
            <a:off x="1384144" y="25401"/>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solidFill>
                <a:schemeClr val="accent2">
                  <a:lumMod val="50000"/>
                </a:schemeClr>
              </a:solidFill>
              <a:latin typeface="Garamond" panose="02020404030301010803" pitchFamily="18" charset="0"/>
            </a:endParaRPr>
          </a:p>
        </p:txBody>
      </p:sp>
      <p:sp>
        <p:nvSpPr>
          <p:cNvPr id="5" name="Title 1"/>
          <p:cNvSpPr txBox="1">
            <a:spLocks/>
          </p:cNvSpPr>
          <p:nvPr/>
        </p:nvSpPr>
        <p:spPr>
          <a:xfrm>
            <a:off x="1631794" y="133350"/>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843C0C"/>
                </a:solidFill>
                <a:latin typeface="Garamond" panose="02020404030301010803" pitchFamily="18" charset="0"/>
              </a:rPr>
              <a:t>Ambient Air Quality </a:t>
            </a:r>
            <a:r>
              <a:rPr lang="en-US" sz="3200" b="1" dirty="0" err="1" smtClean="0">
                <a:solidFill>
                  <a:srgbClr val="843C0C"/>
                </a:solidFill>
                <a:latin typeface="Garamond" panose="02020404030301010803" pitchFamily="18" charset="0"/>
              </a:rPr>
              <a:t>SOx</a:t>
            </a:r>
            <a:r>
              <a:rPr lang="en-US" sz="3200" b="1" dirty="0" smtClean="0">
                <a:solidFill>
                  <a:srgbClr val="843C0C"/>
                </a:solidFill>
                <a:latin typeface="Garamond" panose="02020404030301010803" pitchFamily="18" charset="0"/>
              </a:rPr>
              <a:t>/</a:t>
            </a:r>
            <a:r>
              <a:rPr lang="en-US" sz="3200" b="1" dirty="0" err="1" smtClean="0">
                <a:solidFill>
                  <a:srgbClr val="843C0C"/>
                </a:solidFill>
                <a:latin typeface="Garamond" panose="02020404030301010803" pitchFamily="18" charset="0"/>
              </a:rPr>
              <a:t>Nox</a:t>
            </a:r>
            <a:r>
              <a:rPr lang="en-US" sz="3200" b="1" dirty="0" smtClean="0">
                <a:solidFill>
                  <a:srgbClr val="843C0C"/>
                </a:solidFill>
                <a:latin typeface="Garamond" panose="02020404030301010803" pitchFamily="18" charset="0"/>
              </a:rPr>
              <a:t> During </a:t>
            </a:r>
            <a:r>
              <a:rPr lang="en-US" sz="3200" b="1" dirty="0">
                <a:solidFill>
                  <a:srgbClr val="843C0C"/>
                </a:solidFill>
                <a:latin typeface="Garamond" panose="02020404030301010803" pitchFamily="18" charset="0"/>
              </a:rPr>
              <a:t>Shutdown </a:t>
            </a:r>
            <a:endParaRPr lang="en-US" sz="3200" b="1" dirty="0" smtClean="0">
              <a:solidFill>
                <a:srgbClr val="843C0C"/>
              </a:solidFill>
              <a:latin typeface="Garamond" panose="02020404030301010803" pitchFamily="18" charset="0"/>
            </a:endParaRPr>
          </a:p>
          <a:p>
            <a:pPr algn="ctr"/>
            <a:r>
              <a:rPr lang="en-US" sz="3200" b="1" dirty="0" smtClean="0">
                <a:solidFill>
                  <a:srgbClr val="843C0C"/>
                </a:solidFill>
                <a:latin typeface="Garamond" panose="02020404030301010803" pitchFamily="18" charset="0"/>
              </a:rPr>
              <a:t>at </a:t>
            </a:r>
            <a:r>
              <a:rPr lang="en-US" sz="3200" b="1" dirty="0" err="1" smtClean="0">
                <a:solidFill>
                  <a:srgbClr val="843C0C"/>
                </a:solidFill>
                <a:latin typeface="Garamond" panose="02020404030301010803" pitchFamily="18" charset="0"/>
              </a:rPr>
              <a:t>Dadri</a:t>
            </a:r>
            <a:r>
              <a:rPr lang="en-US" sz="3200" b="1" dirty="0" smtClean="0">
                <a:solidFill>
                  <a:srgbClr val="843C0C"/>
                </a:solidFill>
                <a:latin typeface="Garamond" panose="02020404030301010803" pitchFamily="18" charset="0"/>
              </a:rPr>
              <a:t> (Contd.) </a:t>
            </a:r>
            <a:endParaRPr lang="en-US" sz="3200" dirty="0">
              <a:solidFill>
                <a:schemeClr val="accent2">
                  <a:lumMod val="50000"/>
                </a:schemeClr>
              </a:solidFill>
              <a:latin typeface="Garamond" panose="02020404030301010803" pitchFamily="18" charset="0"/>
            </a:endParaRPr>
          </a:p>
        </p:txBody>
      </p:sp>
      <p:sp>
        <p:nvSpPr>
          <p:cNvPr id="10" name="Title 1"/>
          <p:cNvSpPr txBox="1">
            <a:spLocks/>
          </p:cNvSpPr>
          <p:nvPr/>
        </p:nvSpPr>
        <p:spPr>
          <a:xfrm>
            <a:off x="8159050" y="5119987"/>
            <a:ext cx="2237014" cy="48206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IN" sz="1600" dirty="0" smtClean="0">
                <a:latin typeface="Garamond" panose="02020404030301010803" pitchFamily="18" charset="0"/>
              </a:rPr>
              <a:t>    </a:t>
            </a:r>
            <a:r>
              <a:rPr lang="en-IN" sz="1600" b="1" dirty="0" smtClean="0">
                <a:latin typeface="Garamond" panose="02020404030301010803" pitchFamily="18" charset="0"/>
              </a:rPr>
              <a:t>Source: NTPC Ltd.</a:t>
            </a:r>
            <a:r>
              <a:rPr lang="en-IN" sz="1600" dirty="0" smtClean="0">
                <a:latin typeface="Garamond" panose="02020404030301010803" pitchFamily="18" charset="0"/>
              </a:rPr>
              <a:t> </a:t>
            </a:r>
            <a:endParaRPr lang="en-US" sz="1600" dirty="0">
              <a:latin typeface="Garamond" panose="02020404030301010803" pitchFamily="18" charset="0"/>
            </a:endParaRPr>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0258" y="954149"/>
            <a:ext cx="8467071" cy="4335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0322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84144" y="25401"/>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dirty="0">
              <a:solidFill>
                <a:schemeClr val="accent2">
                  <a:lumMod val="50000"/>
                </a:schemeClr>
              </a:solidFill>
              <a:latin typeface="Garamond" panose="02020404030301010803" pitchFamily="18" charset="0"/>
            </a:endParaRPr>
          </a:p>
        </p:txBody>
      </p:sp>
      <p:sp>
        <p:nvSpPr>
          <p:cNvPr id="5" name="Title 1"/>
          <p:cNvSpPr txBox="1">
            <a:spLocks/>
          </p:cNvSpPr>
          <p:nvPr/>
        </p:nvSpPr>
        <p:spPr>
          <a:xfrm>
            <a:off x="1170819" y="501306"/>
            <a:ext cx="9144000" cy="7492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400" b="1" u="sng" dirty="0">
                <a:solidFill>
                  <a:srgbClr val="002060"/>
                </a:solidFill>
                <a:latin typeface="Garamond" panose="02020404030301010803" pitchFamily="18" charset="0"/>
              </a:rPr>
              <a:t>Way Forward</a:t>
            </a:r>
            <a:endParaRPr lang="en-US" sz="2400" u="sng" dirty="0">
              <a:solidFill>
                <a:srgbClr val="002060"/>
              </a:solidFill>
              <a:latin typeface="Garamond" panose="02020404030301010803" pitchFamily="18" charset="0"/>
            </a:endParaRPr>
          </a:p>
        </p:txBody>
      </p:sp>
      <p:sp>
        <p:nvSpPr>
          <p:cNvPr id="8" name="Rectangle 7"/>
          <p:cNvSpPr/>
          <p:nvPr/>
        </p:nvSpPr>
        <p:spPr>
          <a:xfrm>
            <a:off x="996778" y="1182231"/>
            <a:ext cx="9835979" cy="5632311"/>
          </a:xfrm>
          <a:prstGeom prst="rect">
            <a:avLst/>
          </a:prstGeom>
        </p:spPr>
        <p:txBody>
          <a:bodyPr wrap="square">
            <a:spAutoFit/>
          </a:bodyPr>
          <a:lstStyle/>
          <a:p>
            <a:pPr marL="342900" lvl="0" indent="-342900" algn="just">
              <a:buFont typeface="Wingdings" panose="05000000000000000000" pitchFamily="2" charset="2"/>
              <a:buChar char="Ø"/>
            </a:pPr>
            <a:r>
              <a:rPr lang="en-US" sz="2000" dirty="0" smtClean="0">
                <a:latin typeface="Garamond" panose="02020404030301010803" pitchFamily="18" charset="0"/>
              </a:rPr>
              <a:t>It is suggested that category C units timeline may be spread in four years i.e. 2028, 2029, 2033 &amp; 2034 according to their distance from million plus city/critically polluted area/ Non Attainment city or on the basis of SO2 level in ambient air. This will help in understanding the performance of the emission control equipment, their effectiveness and give a time for course of correction. </a:t>
            </a:r>
          </a:p>
          <a:p>
            <a:pPr marL="342900" lvl="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buFont typeface="Wingdings" panose="05000000000000000000" pitchFamily="2" charset="2"/>
              <a:buChar char="Ø"/>
            </a:pPr>
            <a:r>
              <a:rPr lang="en-US" sz="2000" dirty="0">
                <a:latin typeface="Garamond" panose="02020404030301010803" pitchFamily="18" charset="0"/>
              </a:rPr>
              <a:t>Study may be conducted on SO2-reduction against CO2 increase in flue gas emission by FGD system including increase of pollution due to mining, transportation of limestone &amp; gypsum. Accordingly exemption may be given to few thermal power plants where SO2 level in ambient air is very less compared to permissible limit. </a:t>
            </a:r>
          </a:p>
          <a:p>
            <a:pPr marL="342900" lvl="0" indent="-342900" algn="just">
              <a:buFont typeface="Wingdings" panose="05000000000000000000" pitchFamily="2" charset="2"/>
              <a:buChar char="Ø"/>
            </a:pPr>
            <a:endParaRPr lang="en-US" sz="2000" dirty="0" smtClean="0">
              <a:latin typeface="Garamond" panose="02020404030301010803" pitchFamily="18" charset="0"/>
            </a:endParaRPr>
          </a:p>
          <a:p>
            <a:pPr marL="342900" indent="-342900" algn="just"/>
            <a:endParaRPr lang="en-US" sz="2000" dirty="0" smtClean="0">
              <a:latin typeface="Garamond" panose="02020404030301010803" pitchFamily="18" charset="0"/>
            </a:endParaRPr>
          </a:p>
          <a:p>
            <a:pPr marL="342900" lvl="0" indent="-342900" algn="just">
              <a:buFont typeface="Wingdings" panose="05000000000000000000" pitchFamily="2" charset="2"/>
              <a:buChar char="Ø"/>
            </a:pPr>
            <a:r>
              <a:rPr lang="en-US" sz="2000" dirty="0" smtClean="0">
                <a:latin typeface="Garamond" panose="02020404030301010803" pitchFamily="18" charset="0"/>
              </a:rPr>
              <a:t>A Task Force may be constituted compromising representative of MOP, MOEF&amp;CC, NITI </a:t>
            </a:r>
            <a:r>
              <a:rPr lang="en-US" sz="2000" dirty="0" err="1" smtClean="0">
                <a:latin typeface="Garamond" panose="02020404030301010803" pitchFamily="18" charset="0"/>
              </a:rPr>
              <a:t>Aayog</a:t>
            </a:r>
            <a:r>
              <a:rPr lang="en-US" sz="2000" dirty="0" smtClean="0">
                <a:latin typeface="Garamond" panose="02020404030301010803" pitchFamily="18" charset="0"/>
              </a:rPr>
              <a:t>, CEA, CPCB, Utilities/Contractors/Manufacturers, they may review the category or create separate category for controlling SO2 emission from chimney for smooth implementation of new environment norms considering phased manufacturing program of FGD equipment under </a:t>
            </a:r>
            <a:r>
              <a:rPr lang="en-US" sz="2000" dirty="0" err="1" smtClean="0">
                <a:latin typeface="Garamond" panose="02020404030301010803" pitchFamily="18" charset="0"/>
              </a:rPr>
              <a:t>Atma</a:t>
            </a:r>
            <a:r>
              <a:rPr lang="en-US" sz="2000" dirty="0" smtClean="0">
                <a:latin typeface="Garamond" panose="02020404030301010803" pitchFamily="18" charset="0"/>
              </a:rPr>
              <a:t> </a:t>
            </a:r>
            <a:r>
              <a:rPr lang="en-US" sz="2000" dirty="0" err="1" smtClean="0">
                <a:latin typeface="Garamond" panose="02020404030301010803" pitchFamily="18" charset="0"/>
              </a:rPr>
              <a:t>Nirbhar</a:t>
            </a:r>
            <a:r>
              <a:rPr lang="en-US" sz="2000" dirty="0" smtClean="0">
                <a:latin typeface="Garamond" panose="02020404030301010803" pitchFamily="18" charset="0"/>
              </a:rPr>
              <a:t> Bharat. </a:t>
            </a:r>
          </a:p>
          <a:p>
            <a:pPr marL="342900" lvl="0" indent="-342900" algn="just">
              <a:buFont typeface="Wingdings" panose="05000000000000000000" pitchFamily="2" charset="2"/>
              <a:buChar char="Ø"/>
            </a:pPr>
            <a:endParaRPr lang="en-US" sz="2000" dirty="0" smtClean="0">
              <a:latin typeface="Garamond" panose="02020404030301010803" pitchFamily="18" charset="0"/>
            </a:endParaRPr>
          </a:p>
        </p:txBody>
      </p:sp>
      <p:sp>
        <p:nvSpPr>
          <p:cNvPr id="7" name="Rectangle 6"/>
          <p:cNvSpPr/>
          <p:nvPr/>
        </p:nvSpPr>
        <p:spPr>
          <a:xfrm>
            <a:off x="1029292" y="163383"/>
            <a:ext cx="9786990" cy="400110"/>
          </a:xfrm>
          <a:prstGeom prst="rect">
            <a:avLst/>
          </a:prstGeom>
        </p:spPr>
        <p:txBody>
          <a:bodyPr wrap="square">
            <a:spAutoFit/>
          </a:bodyPr>
          <a:lstStyle/>
          <a:p>
            <a:pPr algn="r"/>
            <a:r>
              <a:rPr lang="en-IN" sz="2000" b="1" dirty="0" smtClean="0">
                <a:solidFill>
                  <a:schemeClr val="accent2">
                    <a:lumMod val="50000"/>
                  </a:schemeClr>
                </a:solidFill>
                <a:latin typeface="Garamond" panose="02020404030301010803" pitchFamily="18" charset="0"/>
              </a:rPr>
              <a:t>Review Repor</a:t>
            </a:r>
            <a:r>
              <a:rPr lang="en-IN" sz="2000" b="1" dirty="0" smtClean="0">
                <a:solidFill>
                  <a:srgbClr val="843C0C"/>
                </a:solidFill>
                <a:latin typeface="Garamond" panose="02020404030301010803" pitchFamily="18" charset="0"/>
              </a:rPr>
              <a:t>t</a:t>
            </a:r>
            <a:r>
              <a:rPr lang="en-IN" sz="2000" b="1" dirty="0" smtClean="0">
                <a:solidFill>
                  <a:schemeClr val="accent2">
                    <a:lumMod val="50000"/>
                  </a:schemeClr>
                </a:solidFill>
                <a:latin typeface="Garamond" panose="02020404030301010803" pitchFamily="18" charset="0"/>
              </a:rPr>
              <a:t> on  new SO</a:t>
            </a:r>
            <a:r>
              <a:rPr lang="en-IN" sz="2000" b="1" baseline="-25000" dirty="0" smtClean="0">
                <a:solidFill>
                  <a:schemeClr val="accent2">
                    <a:lumMod val="50000"/>
                  </a:schemeClr>
                </a:solidFill>
                <a:latin typeface="Garamond" panose="02020404030301010803" pitchFamily="18" charset="0"/>
              </a:rPr>
              <a:t>2</a:t>
            </a:r>
            <a:r>
              <a:rPr lang="en-IN" sz="2000" b="1" dirty="0" smtClean="0">
                <a:solidFill>
                  <a:schemeClr val="accent2">
                    <a:lumMod val="50000"/>
                  </a:schemeClr>
                </a:solidFill>
                <a:latin typeface="Garamond" panose="02020404030301010803" pitchFamily="18" charset="0"/>
              </a:rPr>
              <a:t> emission norms</a:t>
            </a:r>
            <a:endParaRPr lang="en-US" sz="2000" dirty="0"/>
          </a:p>
        </p:txBody>
      </p:sp>
    </p:spTree>
    <p:extLst>
      <p:ext uri="{BB962C8B-B14F-4D97-AF65-F5344CB8AC3E}">
        <p14:creationId xmlns:p14="http://schemas.microsoft.com/office/powerpoint/2010/main" val="15073133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865" y="2714268"/>
            <a:ext cx="10515600" cy="801665"/>
          </a:xfrm>
        </p:spPr>
        <p:txBody>
          <a:bodyPr>
            <a:normAutofit/>
          </a:bodyPr>
          <a:lstStyle/>
          <a:p>
            <a:pPr marL="0" indent="0" algn="ctr">
              <a:buNone/>
            </a:pPr>
            <a:r>
              <a:rPr lang="en-US" sz="3600" dirty="0" smtClean="0">
                <a:latin typeface="Garamond" panose="02020404030301010803" pitchFamily="18" charset="0"/>
              </a:rPr>
              <a:t>Thank you</a:t>
            </a:r>
            <a:endParaRPr lang="en-US" sz="3600" dirty="0">
              <a:latin typeface="Garamond" panose="02020404030301010803" pitchFamily="18" charset="0"/>
            </a:endParaRPr>
          </a:p>
        </p:txBody>
      </p:sp>
    </p:spTree>
    <p:extLst>
      <p:ext uri="{BB962C8B-B14F-4D97-AF65-F5344CB8AC3E}">
        <p14:creationId xmlns:p14="http://schemas.microsoft.com/office/powerpoint/2010/main" val="2049143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1001</TotalTime>
  <Words>4947</Words>
  <Application>Microsoft Office PowerPoint</Application>
  <PresentationFormat>Widescreen</PresentationFormat>
  <Paragraphs>804</Paragraphs>
  <Slides>41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宋体</vt:lpstr>
      <vt:lpstr>Arial</vt:lpstr>
      <vt:lpstr>Calibri</vt:lpstr>
      <vt:lpstr>Calibri Light</vt:lpstr>
      <vt:lpstr>Garamond</vt:lpstr>
      <vt:lpstr>Mangal</vt:lpstr>
      <vt:lpstr>Times New Roman</vt:lpstr>
      <vt:lpstr>Wingdings</vt:lpstr>
      <vt:lpstr>Office Theme</vt:lpstr>
      <vt:lpstr>PowerPoint Presentation</vt:lpstr>
      <vt:lpstr>Background </vt:lpstr>
      <vt:lpstr>Challenges in Implementation of FGD </vt:lpstr>
      <vt:lpstr>    Challenges in Implementation of FGD (contd.) </vt:lpstr>
      <vt:lpstr>CEA paper on  Plant Location Specific Emission Standards</vt:lpstr>
      <vt:lpstr>Plant Location Specific Emission Standards</vt:lpstr>
      <vt:lpstr>Plant Location Specific Emission Standards</vt:lpstr>
      <vt:lpstr>Plant Location Specific Emission Standards</vt:lpstr>
      <vt:lpstr>PowerPoint Presentation</vt:lpstr>
      <vt:lpstr>PowerPoint Presentation</vt:lpstr>
      <vt:lpstr>Plant Location Specific Emission Standards</vt:lpstr>
      <vt:lpstr>Plant Location Specific Emission Standards</vt:lpstr>
      <vt:lpstr>Plant Location Specific Emission Standards</vt:lpstr>
      <vt:lpstr>Plant Location Specific Emission Standards</vt:lpstr>
      <vt:lpstr>Plant Location Specific Emission Standards</vt:lpstr>
      <vt:lpstr>Plant Location Specific Emission Standards</vt:lpstr>
      <vt:lpstr>Plant Location Specific Emission Standards</vt:lpstr>
      <vt:lpstr>PowerPoint Presentation</vt:lpstr>
      <vt:lpstr>Merits of Phased Execution</vt:lpstr>
      <vt:lpstr>PowerPoint Presentation</vt:lpstr>
      <vt:lpstr>PowerPoint Presentation</vt:lpstr>
      <vt:lpstr>PowerPoint Presentation</vt:lpstr>
      <vt:lpstr>PowerPoint Presentation</vt:lpstr>
      <vt:lpstr>Review Report on  new SO2 emission norms </vt:lpstr>
      <vt:lpstr>PowerPoint Presentation</vt:lpstr>
      <vt:lpstr>Review Report on  new SO2 emission norms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AAQMS DATA -NTPC Dadri</vt:lpstr>
      <vt:lpstr>AAQMS DATA -NTPC Dadri</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Location Specific Emission Standards October 2020</dc:title>
  <dc:creator>user</dc:creator>
  <cp:lastModifiedBy>ADMIN</cp:lastModifiedBy>
  <cp:revision>183</cp:revision>
  <dcterms:created xsi:type="dcterms:W3CDTF">2020-09-27T11:55:42Z</dcterms:created>
  <dcterms:modified xsi:type="dcterms:W3CDTF">2021-08-04T07:01:48Z</dcterms:modified>
</cp:coreProperties>
</file>